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charts/chart8.xml" ContentType="application/vnd.openxmlformats-officedocument.drawingml.char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slideLayouts/slideLayout99.xml" ContentType="application/vnd.openxmlformats-officedocument.presentationml.slideLayout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charts/chart6.xml" ContentType="application/vnd.openxmlformats-officedocument.drawingml.char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charts/chart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  <p:sldMasterId id="2147483648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6" r:id="rId8"/>
    <p:sldMasterId id="2147483793" r:id="rId9"/>
    <p:sldMasterId id="2147483658" r:id="rId10"/>
    <p:sldMasterId id="2147483659" r:id="rId11"/>
  </p:sldMasterIdLst>
  <p:notesMasterIdLst>
    <p:notesMasterId r:id="rId32"/>
  </p:notesMasterIdLst>
  <p:handoutMasterIdLst>
    <p:handoutMasterId r:id="rId33"/>
  </p:handoutMasterIdLst>
  <p:sldIdLst>
    <p:sldId id="256" r:id="rId12"/>
    <p:sldId id="347" r:id="rId13"/>
    <p:sldId id="327" r:id="rId14"/>
    <p:sldId id="353" r:id="rId15"/>
    <p:sldId id="378" r:id="rId16"/>
    <p:sldId id="379" r:id="rId17"/>
    <p:sldId id="361" r:id="rId18"/>
    <p:sldId id="370" r:id="rId19"/>
    <p:sldId id="392" r:id="rId20"/>
    <p:sldId id="393" r:id="rId21"/>
    <p:sldId id="394" r:id="rId22"/>
    <p:sldId id="395" r:id="rId23"/>
    <p:sldId id="397" r:id="rId24"/>
    <p:sldId id="398" r:id="rId25"/>
    <p:sldId id="354" r:id="rId26"/>
    <p:sldId id="399" r:id="rId27"/>
    <p:sldId id="374" r:id="rId28"/>
    <p:sldId id="375" r:id="rId29"/>
    <p:sldId id="400" r:id="rId30"/>
    <p:sldId id="287" r:id="rId31"/>
  </p:sldIdLst>
  <p:sldSz cx="10080625" cy="7559675"/>
  <p:notesSz cx="6797675" cy="9926638"/>
  <p:defaultTextStyle>
    <a:defPPr>
      <a:defRPr lang="en-GB"/>
    </a:defPPr>
    <a:lvl1pPr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505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eskmine laad 2 – rõh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Hele laad 1 – rõhk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6214" autoAdjust="0"/>
    <p:restoredTop sz="94603" autoAdjust="0"/>
  </p:normalViewPr>
  <p:slideViewPr>
    <p:cSldViewPr>
      <p:cViewPr>
        <p:scale>
          <a:sx n="60" d="100"/>
          <a:sy n="60" d="100"/>
        </p:scale>
        <p:origin x="-62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15" y="4007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44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Dropbox\T&#246;&#246;%20parasjagu%20k&#228;sil\korteriyhistud\kaksmaj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Vihi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Vihi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alle\Dropbox\T&#246;&#246;%20parasjagu%20k&#228;sil\korteriyhistud\kaksmaja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Dropbox\TREA\3%20maja%20Tartus\Kuu%20tarbimine%20NormAastale%20Kaunase%20pst.4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Dropbox\TREA\3%20maja%20Tartus\Kuu%20tarbimine%20NormAastale%20Kaunase%20pst.4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Dropbox\TREA\3%20maja%20Tartus\Jalaka%2040,%2042%20k&#252;ttekulude%20v&#245;rdlus%202002-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Dropbox\TREA\3%20maja%20Tartus\Jalaka%2040,%2042%20k&#252;ttekulude%20v&#245;rdlus%202002-201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Dropbox\TREA\3%20maja%20Tartus\Kuu%20tarbimine%20NormAastale%20Aardla%20124%20aasta%202006%20kuni%202013%20april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AppData\Roaming\Microsoft\Excel\Vihik1%20(version%201).xlsb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lle\Dropbox\T&#246;&#246;%20parasjagu%20k&#228;sil\korteriyhistud\kaksmaj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Leht2!$J$19</c:f>
              <c:strCache>
                <c:ptCount val="1"/>
                <c:pt idx="0">
                  <c:v>15%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Leht2!$I$20:$I$21</c:f>
              <c:strCache>
                <c:ptCount val="2"/>
                <c:pt idx="0">
                  <c:v>Teised</c:v>
                </c:pt>
                <c:pt idx="1">
                  <c:v>Tallinn</c:v>
                </c:pt>
              </c:strCache>
            </c:strRef>
          </c:cat>
          <c:val>
            <c:numRef>
              <c:f>Leht2!$J$20:$J$21</c:f>
              <c:numCache>
                <c:formatCode>General</c:formatCode>
                <c:ptCount val="2"/>
                <c:pt idx="0">
                  <c:v>120</c:v>
                </c:pt>
                <c:pt idx="1">
                  <c:v>153</c:v>
                </c:pt>
              </c:numCache>
            </c:numRef>
          </c:val>
        </c:ser>
        <c:ser>
          <c:idx val="1"/>
          <c:order val="1"/>
          <c:tx>
            <c:strRef>
              <c:f>Leht2!$K$19</c:f>
              <c:strCache>
                <c:ptCount val="1"/>
                <c:pt idx="0">
                  <c:v>25%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Leht2!$I$20:$I$21</c:f>
              <c:strCache>
                <c:ptCount val="2"/>
                <c:pt idx="0">
                  <c:v>Teised</c:v>
                </c:pt>
                <c:pt idx="1">
                  <c:v>Tallinn</c:v>
                </c:pt>
              </c:strCache>
            </c:strRef>
          </c:cat>
          <c:val>
            <c:numRef>
              <c:f>Leht2!$K$20:$K$21</c:f>
              <c:numCache>
                <c:formatCode>General</c:formatCode>
                <c:ptCount val="2"/>
                <c:pt idx="0">
                  <c:v>65</c:v>
                </c:pt>
                <c:pt idx="1">
                  <c:v>107</c:v>
                </c:pt>
              </c:numCache>
            </c:numRef>
          </c:val>
        </c:ser>
        <c:ser>
          <c:idx val="2"/>
          <c:order val="2"/>
          <c:tx>
            <c:strRef>
              <c:f>Leht2!$L$19</c:f>
              <c:strCache>
                <c:ptCount val="1"/>
                <c:pt idx="0">
                  <c:v>35%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Leht2!$I$20:$I$21</c:f>
              <c:strCache>
                <c:ptCount val="2"/>
                <c:pt idx="0">
                  <c:v>Teised</c:v>
                </c:pt>
                <c:pt idx="1">
                  <c:v>Tallinn</c:v>
                </c:pt>
              </c:strCache>
            </c:strRef>
          </c:cat>
          <c:val>
            <c:numRef>
              <c:f>Leht2!$L$20:$L$21</c:f>
              <c:numCache>
                <c:formatCode>General</c:formatCode>
                <c:ptCount val="2"/>
                <c:pt idx="0">
                  <c:v>78</c:v>
                </c:pt>
                <c:pt idx="1">
                  <c:v>22</c:v>
                </c:pt>
              </c:numCache>
            </c:numRef>
          </c:val>
        </c:ser>
        <c:shape val="box"/>
        <c:axId val="109886080"/>
        <c:axId val="109896064"/>
        <c:axId val="109358144"/>
      </c:bar3DChart>
      <c:catAx>
        <c:axId val="10988608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et-EE"/>
          </a:p>
        </c:txPr>
        <c:crossAx val="109896064"/>
        <c:crosses val="autoZero"/>
        <c:auto val="1"/>
        <c:lblAlgn val="ctr"/>
        <c:lblOffset val="100"/>
      </c:catAx>
      <c:valAx>
        <c:axId val="109896064"/>
        <c:scaling>
          <c:orientation val="minMax"/>
        </c:scaling>
        <c:axPos val="l"/>
        <c:majorGridlines/>
        <c:numFmt formatCode="General" sourceLinked="1"/>
        <c:tickLblPos val="nextTo"/>
        <c:crossAx val="109886080"/>
        <c:crosses val="autoZero"/>
        <c:crossBetween val="between"/>
      </c:valAx>
      <c:serAx>
        <c:axId val="109358144"/>
        <c:scaling>
          <c:orientation val="minMax"/>
        </c:scaling>
        <c:delete val="1"/>
        <c:axPos val="b"/>
        <c:tickLblPos val="none"/>
        <c:crossAx val="109896064"/>
        <c:crosses val="autoZero"/>
      </c:serAx>
    </c:plotArea>
    <c:legend>
      <c:legendPos val="r"/>
      <c:layout/>
      <c:txPr>
        <a:bodyPr/>
        <a:lstStyle/>
        <a:p>
          <a:pPr>
            <a:defRPr sz="2000"/>
          </a:pPr>
          <a:endParaRPr lang="et-EE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barChart>
        <c:barDir val="col"/>
        <c:grouping val="clustered"/>
        <c:ser>
          <c:idx val="0"/>
          <c:order val="0"/>
          <c:cat>
            <c:strRef>
              <c:f>Leht1!$A$15:$A$20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NORM</c:v>
                </c:pt>
              </c:strCache>
            </c:strRef>
          </c:cat>
          <c:val>
            <c:numRef>
              <c:f>Leht1!$B$15:$B$20</c:f>
              <c:numCache>
                <c:formatCode>General</c:formatCode>
                <c:ptCount val="6"/>
                <c:pt idx="0">
                  <c:v>3629</c:v>
                </c:pt>
                <c:pt idx="1">
                  <c:v>4064</c:v>
                </c:pt>
                <c:pt idx="2">
                  <c:v>4608</c:v>
                </c:pt>
                <c:pt idx="3">
                  <c:v>3844</c:v>
                </c:pt>
                <c:pt idx="4">
                  <c:v>4338</c:v>
                </c:pt>
                <c:pt idx="5">
                  <c:v>4295</c:v>
                </c:pt>
              </c:numCache>
            </c:numRef>
          </c:val>
        </c:ser>
        <c:axId val="117960064"/>
        <c:axId val="117453952"/>
      </c:barChart>
      <c:catAx>
        <c:axId val="117960064"/>
        <c:scaling>
          <c:orientation val="minMax"/>
        </c:scaling>
        <c:axPos val="b"/>
        <c:tickLblPos val="nextTo"/>
        <c:crossAx val="117453952"/>
        <c:crosses val="autoZero"/>
        <c:auto val="1"/>
        <c:lblAlgn val="ctr"/>
        <c:lblOffset val="100"/>
      </c:catAx>
      <c:valAx>
        <c:axId val="117453952"/>
        <c:scaling>
          <c:orientation val="minMax"/>
        </c:scaling>
        <c:axPos val="l"/>
        <c:majorGridlines/>
        <c:numFmt formatCode="General" sourceLinked="1"/>
        <c:tickLblPos val="nextTo"/>
        <c:crossAx val="117960064"/>
        <c:crosses val="autoZero"/>
        <c:crossBetween val="between"/>
      </c:valAx>
    </c:plotArea>
    <c:plotVisOnly val="1"/>
  </c:chart>
  <c:txPr>
    <a:bodyPr/>
    <a:lstStyle/>
    <a:p>
      <a:pPr>
        <a:defRPr sz="2000"/>
      </a:pPr>
      <a:endParaRPr lang="et-EE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lineChart>
        <c:grouping val="standard"/>
        <c:ser>
          <c:idx val="0"/>
          <c:order val="0"/>
          <c:tx>
            <c:strRef>
              <c:f>Leht1!$A$7</c:f>
              <c:strCache>
                <c:ptCount val="1"/>
                <c:pt idx="0">
                  <c:v>2008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Leht1!$B$6:$M$6</c:f>
              <c:strCache>
                <c:ptCount val="12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</c:strCache>
            </c:strRef>
          </c:cat>
          <c:val>
            <c:numRef>
              <c:f>Leht1!$B$7:$M$7</c:f>
              <c:numCache>
                <c:formatCode>0</c:formatCode>
                <c:ptCount val="12"/>
                <c:pt idx="0">
                  <c:v>562</c:v>
                </c:pt>
                <c:pt idx="1">
                  <c:v>468</c:v>
                </c:pt>
                <c:pt idx="2">
                  <c:v>505.80416666666702</c:v>
                </c:pt>
                <c:pt idx="3">
                  <c:v>288.42499999999927</c:v>
                </c:pt>
                <c:pt idx="4">
                  <c:v>194.39583333333337</c:v>
                </c:pt>
                <c:pt idx="5">
                  <c:v>73.8</c:v>
                </c:pt>
                <c:pt idx="6">
                  <c:v>26.529166666666701</c:v>
                </c:pt>
                <c:pt idx="7">
                  <c:v>50.0208333333333</c:v>
                </c:pt>
                <c:pt idx="8">
                  <c:v>208.76666666666665</c:v>
                </c:pt>
                <c:pt idx="9">
                  <c:v>262.84166666666732</c:v>
                </c:pt>
                <c:pt idx="10">
                  <c:v>435.64583333333456</c:v>
                </c:pt>
                <c:pt idx="11">
                  <c:v>552.76666666666802</c:v>
                </c:pt>
              </c:numCache>
            </c:numRef>
          </c:val>
        </c:ser>
        <c:ser>
          <c:idx val="1"/>
          <c:order val="1"/>
          <c:tx>
            <c:strRef>
              <c:f>Leht1!$A$8</c:f>
              <c:strCache>
                <c:ptCount val="1"/>
                <c:pt idx="0">
                  <c:v>2009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Leht1!$B$6:$M$6</c:f>
              <c:strCache>
                <c:ptCount val="12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</c:strCache>
            </c:strRef>
          </c:cat>
          <c:val>
            <c:numRef>
              <c:f>Leht1!$B$8:$M$8</c:f>
              <c:numCache>
                <c:formatCode>0</c:formatCode>
                <c:ptCount val="12"/>
                <c:pt idx="0">
                  <c:v>622.68333333333521</c:v>
                </c:pt>
                <c:pt idx="1">
                  <c:v>607.07083333333355</c:v>
                </c:pt>
                <c:pt idx="2">
                  <c:v>557.68333333333521</c:v>
                </c:pt>
                <c:pt idx="3">
                  <c:v>324.40833333333302</c:v>
                </c:pt>
                <c:pt idx="4">
                  <c:v>162.94166666666698</c:v>
                </c:pt>
                <c:pt idx="5">
                  <c:v>98.29166666666687</c:v>
                </c:pt>
                <c:pt idx="6">
                  <c:v>24.645833333333226</c:v>
                </c:pt>
                <c:pt idx="7">
                  <c:v>43.666666666666536</c:v>
                </c:pt>
                <c:pt idx="8">
                  <c:v>118.00833333333283</c:v>
                </c:pt>
                <c:pt idx="9">
                  <c:v>394.55833333333368</c:v>
                </c:pt>
                <c:pt idx="10">
                  <c:v>433.14166666666773</c:v>
                </c:pt>
                <c:pt idx="11">
                  <c:v>676.51666666666802</c:v>
                </c:pt>
              </c:numCache>
            </c:numRef>
          </c:val>
        </c:ser>
        <c:ser>
          <c:idx val="2"/>
          <c:order val="2"/>
          <c:tx>
            <c:strRef>
              <c:f>Leht1!$A$9</c:f>
              <c:strCache>
                <c:ptCount val="1"/>
                <c:pt idx="0">
                  <c:v>2010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Leht1!$B$6:$M$6</c:f>
              <c:strCache>
                <c:ptCount val="12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</c:strCache>
            </c:strRef>
          </c:cat>
          <c:val>
            <c:numRef>
              <c:f>Leht1!$B$9:$M$9</c:f>
              <c:numCache>
                <c:formatCode>0</c:formatCode>
                <c:ptCount val="12"/>
                <c:pt idx="0">
                  <c:v>951.32083333333401</c:v>
                </c:pt>
                <c:pt idx="1">
                  <c:v>685.88749999999948</c:v>
                </c:pt>
                <c:pt idx="2">
                  <c:v>566.47500000000002</c:v>
                </c:pt>
                <c:pt idx="3">
                  <c:v>318.254166666667</c:v>
                </c:pt>
                <c:pt idx="4">
                  <c:v>147.03750000000002</c:v>
                </c:pt>
                <c:pt idx="5">
                  <c:v>71.320833333333169</c:v>
                </c:pt>
                <c:pt idx="6">
                  <c:v>0.19583333333332936</c:v>
                </c:pt>
                <c:pt idx="7">
                  <c:v>38.370833333333294</c:v>
                </c:pt>
                <c:pt idx="8">
                  <c:v>172.18333333333334</c:v>
                </c:pt>
                <c:pt idx="9">
                  <c:v>387.86666666666702</c:v>
                </c:pt>
                <c:pt idx="10">
                  <c:v>494.75</c:v>
                </c:pt>
                <c:pt idx="11">
                  <c:v>774.75</c:v>
                </c:pt>
              </c:numCache>
            </c:numRef>
          </c:val>
        </c:ser>
        <c:ser>
          <c:idx val="3"/>
          <c:order val="3"/>
          <c:tx>
            <c:strRef>
              <c:f>Leht1!$A$10</c:f>
              <c:strCache>
                <c:ptCount val="1"/>
                <c:pt idx="0">
                  <c:v>2011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Leht1!$B$6:$M$6</c:f>
              <c:strCache>
                <c:ptCount val="12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</c:strCache>
            </c:strRef>
          </c:cat>
          <c:val>
            <c:numRef>
              <c:f>Leht1!$B$10:$M$10</c:f>
              <c:numCache>
                <c:formatCode>0</c:formatCode>
                <c:ptCount val="12"/>
                <c:pt idx="0">
                  <c:v>660.64583333333303</c:v>
                </c:pt>
                <c:pt idx="1">
                  <c:v>777.84999999999866</c:v>
                </c:pt>
                <c:pt idx="2">
                  <c:v>564.21249999999998</c:v>
                </c:pt>
                <c:pt idx="3">
                  <c:v>305.79166666666703</c:v>
                </c:pt>
                <c:pt idx="4">
                  <c:v>167.66666666666666</c:v>
                </c:pt>
                <c:pt idx="5">
                  <c:v>30.758333333333191</c:v>
                </c:pt>
                <c:pt idx="6">
                  <c:v>0</c:v>
                </c:pt>
                <c:pt idx="7">
                  <c:v>37.579166666666559</c:v>
                </c:pt>
                <c:pt idx="8">
                  <c:v>124.78333333333298</c:v>
                </c:pt>
                <c:pt idx="9">
                  <c:v>298.63749999999999</c:v>
                </c:pt>
                <c:pt idx="10">
                  <c:v>397.78749999999934</c:v>
                </c:pt>
                <c:pt idx="11">
                  <c:v>478.52499999999969</c:v>
                </c:pt>
              </c:numCache>
            </c:numRef>
          </c:val>
        </c:ser>
        <c:ser>
          <c:idx val="4"/>
          <c:order val="4"/>
          <c:tx>
            <c:strRef>
              <c:f>Leht1!$A$11</c:f>
              <c:strCache>
                <c:ptCount val="1"/>
                <c:pt idx="0">
                  <c:v>2012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Leht1!$B$6:$M$6</c:f>
              <c:strCache>
                <c:ptCount val="12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</c:strCache>
            </c:strRef>
          </c:cat>
          <c:val>
            <c:numRef>
              <c:f>Leht1!$B$11:$M$11</c:f>
              <c:numCache>
                <c:formatCode>0</c:formatCode>
                <c:ptCount val="12"/>
                <c:pt idx="0">
                  <c:v>687.27083333333485</c:v>
                </c:pt>
                <c:pt idx="1">
                  <c:v>796.74166666666804</c:v>
                </c:pt>
                <c:pt idx="2">
                  <c:v>521.16666666666754</c:v>
                </c:pt>
                <c:pt idx="3">
                  <c:v>351.39583333333411</c:v>
                </c:pt>
                <c:pt idx="4">
                  <c:v>149.73750000000001</c:v>
                </c:pt>
                <c:pt idx="5">
                  <c:v>94.304166666666703</c:v>
                </c:pt>
                <c:pt idx="6">
                  <c:v>29.704166666666701</c:v>
                </c:pt>
                <c:pt idx="7">
                  <c:v>66.362499999999983</c:v>
                </c:pt>
                <c:pt idx="8">
                  <c:v>139.1</c:v>
                </c:pt>
                <c:pt idx="9">
                  <c:v>344.24166666666702</c:v>
                </c:pt>
                <c:pt idx="10">
                  <c:v>428.34166666666732</c:v>
                </c:pt>
                <c:pt idx="11">
                  <c:v>729.25</c:v>
                </c:pt>
              </c:numCache>
            </c:numRef>
          </c:val>
        </c:ser>
        <c:ser>
          <c:idx val="5"/>
          <c:order val="5"/>
          <c:tx>
            <c:strRef>
              <c:f>Leht1!$A$12</c:f>
              <c:strCache>
                <c:ptCount val="1"/>
                <c:pt idx="0">
                  <c:v>NORM</c:v>
                </c:pt>
              </c:strCache>
            </c:strRef>
          </c:tx>
          <c:marker>
            <c:symbol val="none"/>
          </c:marker>
          <c:cat>
            <c:strRef>
              <c:f>Leht1!$B$6:$M$6</c:f>
              <c:strCache>
                <c:ptCount val="12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</c:strCache>
            </c:strRef>
          </c:cat>
          <c:val>
            <c:numRef>
              <c:f>Leht1!$B$12:$M$12</c:f>
              <c:numCache>
                <c:formatCode>General</c:formatCode>
                <c:ptCount val="12"/>
                <c:pt idx="0">
                  <c:v>682</c:v>
                </c:pt>
                <c:pt idx="1">
                  <c:v>640</c:v>
                </c:pt>
                <c:pt idx="2">
                  <c:v>567</c:v>
                </c:pt>
                <c:pt idx="3">
                  <c:v>359</c:v>
                </c:pt>
                <c:pt idx="4">
                  <c:v>182</c:v>
                </c:pt>
                <c:pt idx="5">
                  <c:v>80</c:v>
                </c:pt>
                <c:pt idx="6">
                  <c:v>35</c:v>
                </c:pt>
                <c:pt idx="7">
                  <c:v>59</c:v>
                </c:pt>
                <c:pt idx="8">
                  <c:v>191</c:v>
                </c:pt>
                <c:pt idx="9">
                  <c:v>353</c:v>
                </c:pt>
                <c:pt idx="10">
                  <c:v>503</c:v>
                </c:pt>
                <c:pt idx="11">
                  <c:v>644</c:v>
                </c:pt>
              </c:numCache>
            </c:numRef>
          </c:val>
        </c:ser>
        <c:marker val="1"/>
        <c:axId val="117498240"/>
        <c:axId val="117499776"/>
      </c:lineChart>
      <c:catAx>
        <c:axId val="117498240"/>
        <c:scaling>
          <c:orientation val="minMax"/>
        </c:scaling>
        <c:axPos val="b"/>
        <c:tickLblPos val="nextTo"/>
        <c:crossAx val="117499776"/>
        <c:crosses val="autoZero"/>
        <c:auto val="1"/>
        <c:lblAlgn val="ctr"/>
        <c:lblOffset val="100"/>
      </c:catAx>
      <c:valAx>
        <c:axId val="117499776"/>
        <c:scaling>
          <c:orientation val="minMax"/>
        </c:scaling>
        <c:axPos val="l"/>
        <c:majorGridlines/>
        <c:numFmt formatCode="0" sourceLinked="1"/>
        <c:tickLblPos val="nextTo"/>
        <c:crossAx val="1174982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t-EE"/>
        </a:p>
      </c:txPr>
    </c:legend>
    <c:plotVisOnly val="1"/>
  </c:chart>
  <c:spPr>
    <a:solidFill>
      <a:srgbClr val="4F81BD">
        <a:alpha val="15000"/>
      </a:srgb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lrMapOvr bg1="lt1" tx1="dk1" bg2="lt2" tx2="dk2" accent1="accent1" accent2="accent2" accent3="accent3" accent4="accent4" accent5="accent5" accent6="accent6" hlink="hlink" folHlink="folHlink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Leht2!$J$2</c:f>
              <c:strCache>
                <c:ptCount val="1"/>
                <c:pt idx="0">
                  <c:v>15%</c:v>
                </c:pt>
              </c:strCache>
            </c:strRef>
          </c:tx>
          <c:spPr>
            <a:solidFill>
              <a:srgbClr val="FF5050"/>
            </a:solidFill>
          </c:spPr>
          <c:cat>
            <c:strRef>
              <c:f>Leht2!$I$3:$I$17</c:f>
              <c:strCache>
                <c:ptCount val="15"/>
                <c:pt idx="0">
                  <c:v>Harjumaa</c:v>
                </c:pt>
                <c:pt idx="1">
                  <c:v>Hiiumaa</c:v>
                </c:pt>
                <c:pt idx="2">
                  <c:v>Ida-Viru</c:v>
                </c:pt>
                <c:pt idx="3">
                  <c:v>Jõgevamaa</c:v>
                </c:pt>
                <c:pt idx="4">
                  <c:v>Järvamaa</c:v>
                </c:pt>
                <c:pt idx="5">
                  <c:v>Lääne-Viru</c:v>
                </c:pt>
                <c:pt idx="6">
                  <c:v>Läänemaa</c:v>
                </c:pt>
                <c:pt idx="7">
                  <c:v>Põlvamaa</c:v>
                </c:pt>
                <c:pt idx="8">
                  <c:v>Pärnu</c:v>
                </c:pt>
                <c:pt idx="9">
                  <c:v>Raplamaa</c:v>
                </c:pt>
                <c:pt idx="10">
                  <c:v>Saaremaa</c:v>
                </c:pt>
                <c:pt idx="11">
                  <c:v>Tartumaa</c:v>
                </c:pt>
                <c:pt idx="12">
                  <c:v>Valga</c:v>
                </c:pt>
                <c:pt idx="13">
                  <c:v>Viljandi</c:v>
                </c:pt>
                <c:pt idx="14">
                  <c:v>Võrumaa</c:v>
                </c:pt>
              </c:strCache>
            </c:strRef>
          </c:cat>
          <c:val>
            <c:numRef>
              <c:f>Leht2!$J$3:$J$17</c:f>
              <c:numCache>
                <c:formatCode>General</c:formatCode>
                <c:ptCount val="15"/>
                <c:pt idx="0">
                  <c:v>44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8">
                  <c:v>25</c:v>
                </c:pt>
                <c:pt idx="9">
                  <c:v>5</c:v>
                </c:pt>
                <c:pt idx="10">
                  <c:v>1</c:v>
                </c:pt>
                <c:pt idx="11">
                  <c:v>20</c:v>
                </c:pt>
                <c:pt idx="13">
                  <c:v>6</c:v>
                </c:pt>
              </c:numCache>
            </c:numRef>
          </c:val>
        </c:ser>
        <c:ser>
          <c:idx val="1"/>
          <c:order val="1"/>
          <c:tx>
            <c:strRef>
              <c:f>Leht2!$K$2</c:f>
              <c:strCache>
                <c:ptCount val="1"/>
                <c:pt idx="0">
                  <c:v>25%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Leht2!$I$3:$I$17</c:f>
              <c:strCache>
                <c:ptCount val="15"/>
                <c:pt idx="0">
                  <c:v>Harjumaa</c:v>
                </c:pt>
                <c:pt idx="1">
                  <c:v>Hiiumaa</c:v>
                </c:pt>
                <c:pt idx="2">
                  <c:v>Ida-Viru</c:v>
                </c:pt>
                <c:pt idx="3">
                  <c:v>Jõgevamaa</c:v>
                </c:pt>
                <c:pt idx="4">
                  <c:v>Järvamaa</c:v>
                </c:pt>
                <c:pt idx="5">
                  <c:v>Lääne-Viru</c:v>
                </c:pt>
                <c:pt idx="6">
                  <c:v>Läänemaa</c:v>
                </c:pt>
                <c:pt idx="7">
                  <c:v>Põlvamaa</c:v>
                </c:pt>
                <c:pt idx="8">
                  <c:v>Pärnu</c:v>
                </c:pt>
                <c:pt idx="9">
                  <c:v>Raplamaa</c:v>
                </c:pt>
                <c:pt idx="10">
                  <c:v>Saaremaa</c:v>
                </c:pt>
                <c:pt idx="11">
                  <c:v>Tartumaa</c:v>
                </c:pt>
                <c:pt idx="12">
                  <c:v>Valga</c:v>
                </c:pt>
                <c:pt idx="13">
                  <c:v>Viljandi</c:v>
                </c:pt>
                <c:pt idx="14">
                  <c:v>Võrumaa</c:v>
                </c:pt>
              </c:strCache>
            </c:strRef>
          </c:cat>
          <c:val>
            <c:numRef>
              <c:f>Leht2!$K$3:$K$17</c:f>
              <c:numCache>
                <c:formatCode>General</c:formatCode>
                <c:ptCount val="15"/>
                <c:pt idx="0">
                  <c:v>25</c:v>
                </c:pt>
                <c:pt idx="2">
                  <c:v>3</c:v>
                </c:pt>
                <c:pt idx="5">
                  <c:v>3</c:v>
                </c:pt>
                <c:pt idx="8">
                  <c:v>5</c:v>
                </c:pt>
                <c:pt idx="9">
                  <c:v>7</c:v>
                </c:pt>
                <c:pt idx="11">
                  <c:v>18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Leht2!$L$2</c:f>
              <c:strCache>
                <c:ptCount val="1"/>
                <c:pt idx="0">
                  <c:v>35%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Leht2!$I$3:$I$17</c:f>
              <c:strCache>
                <c:ptCount val="15"/>
                <c:pt idx="0">
                  <c:v>Harjumaa</c:v>
                </c:pt>
                <c:pt idx="1">
                  <c:v>Hiiumaa</c:v>
                </c:pt>
                <c:pt idx="2">
                  <c:v>Ida-Viru</c:v>
                </c:pt>
                <c:pt idx="3">
                  <c:v>Jõgevamaa</c:v>
                </c:pt>
                <c:pt idx="4">
                  <c:v>Järvamaa</c:v>
                </c:pt>
                <c:pt idx="5">
                  <c:v>Lääne-Viru</c:v>
                </c:pt>
                <c:pt idx="6">
                  <c:v>Läänemaa</c:v>
                </c:pt>
                <c:pt idx="7">
                  <c:v>Põlvamaa</c:v>
                </c:pt>
                <c:pt idx="8">
                  <c:v>Pärnu</c:v>
                </c:pt>
                <c:pt idx="9">
                  <c:v>Raplamaa</c:v>
                </c:pt>
                <c:pt idx="10">
                  <c:v>Saaremaa</c:v>
                </c:pt>
                <c:pt idx="11">
                  <c:v>Tartumaa</c:v>
                </c:pt>
                <c:pt idx="12">
                  <c:v>Valga</c:v>
                </c:pt>
                <c:pt idx="13">
                  <c:v>Viljandi</c:v>
                </c:pt>
                <c:pt idx="14">
                  <c:v>Võrumaa</c:v>
                </c:pt>
              </c:strCache>
            </c:strRef>
          </c:cat>
          <c:val>
            <c:numRef>
              <c:f>Leht2!$L$3:$L$17</c:f>
              <c:numCache>
                <c:formatCode>General</c:formatCode>
                <c:ptCount val="15"/>
                <c:pt idx="0">
                  <c:v>11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7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37</c:v>
                </c:pt>
                <c:pt idx="12">
                  <c:v>4</c:v>
                </c:pt>
                <c:pt idx="13">
                  <c:v>2</c:v>
                </c:pt>
              </c:numCache>
            </c:numRef>
          </c:val>
        </c:ser>
        <c:shape val="box"/>
        <c:axId val="115975296"/>
        <c:axId val="115976832"/>
        <c:axId val="115933184"/>
      </c:bar3DChart>
      <c:catAx>
        <c:axId val="11597529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et-EE"/>
          </a:p>
        </c:txPr>
        <c:crossAx val="115976832"/>
        <c:crosses val="autoZero"/>
        <c:auto val="1"/>
        <c:lblAlgn val="ctr"/>
        <c:lblOffset val="100"/>
      </c:catAx>
      <c:valAx>
        <c:axId val="115976832"/>
        <c:scaling>
          <c:orientation val="minMax"/>
        </c:scaling>
        <c:axPos val="l"/>
        <c:majorGridlines/>
        <c:numFmt formatCode="General" sourceLinked="1"/>
        <c:tickLblPos val="nextTo"/>
        <c:crossAx val="115975296"/>
        <c:crosses val="autoZero"/>
        <c:crossBetween val="between"/>
      </c:valAx>
      <c:serAx>
        <c:axId val="115933184"/>
        <c:scaling>
          <c:orientation val="minMax"/>
        </c:scaling>
        <c:delete val="1"/>
        <c:axPos val="b"/>
        <c:tickLblPos val="none"/>
        <c:crossAx val="115976832"/>
        <c:crosses val="autoZero"/>
      </c:serAx>
    </c:plotArea>
    <c:legend>
      <c:legendPos val="r"/>
      <c:layout/>
      <c:txPr>
        <a:bodyPr/>
        <a:lstStyle/>
        <a:p>
          <a:pPr>
            <a:defRPr sz="2000"/>
          </a:pPr>
          <a:endParaRPr lang="et-EE"/>
        </a:p>
      </c:txPr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title>
      <c:tx>
        <c:rich>
          <a:bodyPr/>
          <a:lstStyle/>
          <a:p>
            <a:pPr>
              <a:defRPr/>
            </a:pPr>
            <a:r>
              <a:rPr lang="et-EE" sz="1300"/>
              <a:t>Kaunase pst 47 soojustarbimine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Leht2!$M$35</c:f>
              <c:strCache>
                <c:ptCount val="1"/>
                <c:pt idx="0">
                  <c:v>2011/2012</c:v>
                </c:pt>
              </c:strCache>
            </c:strRef>
          </c:tx>
          <c:spPr>
            <a:ln w="28800">
              <a:solidFill>
                <a:srgbClr val="004586"/>
              </a:solidFill>
              <a:round/>
            </a:ln>
          </c:spPr>
          <c:marker>
            <c:symbol val="none"/>
          </c:marker>
          <c:cat>
            <c:strRef>
              <c:f>Leht2!$L$36:$L$47</c:f>
              <c:strCache>
                <c:ptCount val="12"/>
                <c:pt idx="0">
                  <c:v>Mai</c:v>
                </c:pt>
                <c:pt idx="1">
                  <c:v>Juuni</c:v>
                </c:pt>
                <c:pt idx="2">
                  <c:v>Juuli</c:v>
                </c:pt>
                <c:pt idx="3">
                  <c:v>August</c:v>
                </c:pt>
                <c:pt idx="4">
                  <c:v>Sept</c:v>
                </c:pt>
                <c:pt idx="5">
                  <c:v>Okt</c:v>
                </c:pt>
                <c:pt idx="6">
                  <c:v>Nov</c:v>
                </c:pt>
                <c:pt idx="7">
                  <c:v>Dets</c:v>
                </c:pt>
                <c:pt idx="8">
                  <c:v>Jaan</c:v>
                </c:pt>
                <c:pt idx="9">
                  <c:v>Veeb</c:v>
                </c:pt>
                <c:pt idx="10">
                  <c:v>Märts</c:v>
                </c:pt>
                <c:pt idx="11">
                  <c:v>Aprill</c:v>
                </c:pt>
              </c:strCache>
            </c:strRef>
          </c:cat>
          <c:val>
            <c:numRef>
              <c:f>Leht2!$M$36:$M$47</c:f>
              <c:numCache>
                <c:formatCode>0</c:formatCode>
                <c:ptCount val="12"/>
                <c:pt idx="0">
                  <c:v>9.5016381709741609</c:v>
                </c:pt>
                <c:pt idx="1">
                  <c:v>12</c:v>
                </c:pt>
                <c:pt idx="2">
                  <c:v>11.651</c:v>
                </c:pt>
                <c:pt idx="3">
                  <c:v>10.774851757401001</c:v>
                </c:pt>
                <c:pt idx="4">
                  <c:v>13.450132763456702</c:v>
                </c:pt>
                <c:pt idx="5">
                  <c:v>27.602490142731586</c:v>
                </c:pt>
                <c:pt idx="6">
                  <c:v>35.6345597838042</c:v>
                </c:pt>
                <c:pt idx="7">
                  <c:v>43.411859986416545</c:v>
                </c:pt>
                <c:pt idx="8">
                  <c:v>44.143046348782903</c:v>
                </c:pt>
                <c:pt idx="9">
                  <c:v>40.455214341745993</c:v>
                </c:pt>
                <c:pt idx="10">
                  <c:v>37.465327790214197</c:v>
                </c:pt>
                <c:pt idx="11">
                  <c:v>27.320346001067179</c:v>
                </c:pt>
              </c:numCache>
            </c:numRef>
          </c:val>
        </c:ser>
        <c:ser>
          <c:idx val="1"/>
          <c:order val="1"/>
          <c:tx>
            <c:strRef>
              <c:f>Leht2!$N$35</c:f>
              <c:strCache>
                <c:ptCount val="1"/>
                <c:pt idx="0">
                  <c:v>2012/2013</c:v>
                </c:pt>
              </c:strCache>
            </c:strRef>
          </c:tx>
          <c:spPr>
            <a:ln w="28800">
              <a:solidFill>
                <a:srgbClr val="FF420E"/>
              </a:solidFill>
              <a:round/>
            </a:ln>
          </c:spPr>
          <c:marker>
            <c:symbol val="none"/>
          </c:marker>
          <c:cat>
            <c:strRef>
              <c:f>Leht2!$L$36:$L$47</c:f>
              <c:strCache>
                <c:ptCount val="12"/>
                <c:pt idx="0">
                  <c:v>Mai</c:v>
                </c:pt>
                <c:pt idx="1">
                  <c:v>Juuni</c:v>
                </c:pt>
                <c:pt idx="2">
                  <c:v>Juuli</c:v>
                </c:pt>
                <c:pt idx="3">
                  <c:v>August</c:v>
                </c:pt>
                <c:pt idx="4">
                  <c:v>Sept</c:v>
                </c:pt>
                <c:pt idx="5">
                  <c:v>Okt</c:v>
                </c:pt>
                <c:pt idx="6">
                  <c:v>Nov</c:v>
                </c:pt>
                <c:pt idx="7">
                  <c:v>Dets</c:v>
                </c:pt>
                <c:pt idx="8">
                  <c:v>Jaan</c:v>
                </c:pt>
                <c:pt idx="9">
                  <c:v>Veeb</c:v>
                </c:pt>
                <c:pt idx="10">
                  <c:v>Märts</c:v>
                </c:pt>
                <c:pt idx="11">
                  <c:v>Aprill</c:v>
                </c:pt>
              </c:strCache>
            </c:strRef>
          </c:cat>
          <c:val>
            <c:numRef>
              <c:f>Leht2!$N$36:$N$47</c:f>
              <c:numCache>
                <c:formatCode>0</c:formatCode>
                <c:ptCount val="12"/>
                <c:pt idx="0">
                  <c:v>10.406530428249408</c:v>
                </c:pt>
                <c:pt idx="1">
                  <c:v>6.8391532717713099</c:v>
                </c:pt>
                <c:pt idx="2">
                  <c:v>7.9064143638658875</c:v>
                </c:pt>
                <c:pt idx="3">
                  <c:v>6.5619792804671304</c:v>
                </c:pt>
                <c:pt idx="4">
                  <c:v>9.9234162473041092</c:v>
                </c:pt>
                <c:pt idx="5">
                  <c:v>13.034697233048504</c:v>
                </c:pt>
                <c:pt idx="6">
                  <c:v>19.1106486644229</c:v>
                </c:pt>
                <c:pt idx="7">
                  <c:v>21.617912924237213</c:v>
                </c:pt>
                <c:pt idx="8">
                  <c:v>23.095293802345079</c:v>
                </c:pt>
                <c:pt idx="9">
                  <c:v>19.419004183538799</c:v>
                </c:pt>
                <c:pt idx="10">
                  <c:v>15.634253896154798</c:v>
                </c:pt>
                <c:pt idx="11">
                  <c:v>10.9602088260744</c:v>
                </c:pt>
              </c:numCache>
            </c:numRef>
          </c:val>
        </c:ser>
        <c:marker val="1"/>
        <c:axId val="109913600"/>
        <c:axId val="109915136"/>
      </c:lineChart>
      <c:catAx>
        <c:axId val="109913600"/>
        <c:scaling>
          <c:orientation val="minMax"/>
        </c:scaling>
        <c:axPos val="b"/>
        <c:tickLblPos val="nextTo"/>
        <c:spPr>
          <a:ln>
            <a:solidFill>
              <a:srgbClr val="B3B3B3"/>
            </a:solidFill>
          </a:ln>
        </c:spPr>
        <c:crossAx val="109915136"/>
        <c:crosses val="autoZero"/>
        <c:auto val="1"/>
        <c:lblAlgn val="ctr"/>
        <c:lblOffset val="100"/>
      </c:catAx>
      <c:valAx>
        <c:axId val="109915136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t-EE" sz="900"/>
                  <a:t>MWh/kuu</a:t>
                </a:r>
              </a:p>
            </c:rich>
          </c:tx>
          <c:layout/>
        </c:title>
        <c:numFmt formatCode="0" sourceLinked="1"/>
        <c:tickLblPos val="nextTo"/>
        <c:spPr>
          <a:ln>
            <a:solidFill>
              <a:srgbClr val="B3B3B3"/>
            </a:solidFill>
          </a:ln>
        </c:spPr>
        <c:crossAx val="109913600"/>
        <c:crosses val="autoZero"/>
        <c:crossBetween val="between"/>
      </c:valAx>
      <c:spPr>
        <a:ln>
          <a:solidFill>
            <a:srgbClr val="B3B3B3"/>
          </a:solidFill>
        </a:ln>
      </c:spPr>
    </c:plotArea>
    <c:legend>
      <c:legendPos val="r"/>
      <c:layout/>
    </c:legend>
    <c:plotVisOnly val="1"/>
  </c:chart>
  <c:spPr>
    <a:solidFill>
      <a:srgbClr val="FFFFFF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title>
      <c:tx>
        <c:rich>
          <a:bodyPr/>
          <a:lstStyle/>
          <a:p>
            <a:pPr>
              <a:defRPr/>
            </a:pPr>
            <a:r>
              <a:rPr lang="et-EE" sz="1200"/>
              <a:t>Kaunase pst 47
Libiseva 12 kuu soojatarbimine</a:t>
            </a:r>
          </a:p>
        </c:rich>
      </c:tx>
      <c:layout>
        <c:manualLayout>
          <c:xMode val="edge"/>
          <c:yMode val="edge"/>
          <c:x val="0.24657488752701126"/>
          <c:y val="0"/>
        </c:manualLayout>
      </c:layout>
    </c:title>
    <c:plotArea>
      <c:layout/>
      <c:lineChart>
        <c:grouping val="standard"/>
        <c:ser>
          <c:idx val="0"/>
          <c:order val="0"/>
          <c:spPr>
            <a:ln w="28800">
              <a:solidFill>
                <a:srgbClr val="004586"/>
              </a:solidFill>
              <a:round/>
            </a:ln>
          </c:spPr>
          <c:marker>
            <c:symbol val="none"/>
          </c:marker>
          <c:cat>
            <c:strRef>
              <c:f>Leht2!$C$30:$C$45</c:f>
              <c:strCache>
                <c:ptCount val="16"/>
                <c:pt idx="0">
                  <c:v>Jaan</c:v>
                </c:pt>
                <c:pt idx="1">
                  <c:v>Veeb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Dets</c:v>
                </c:pt>
                <c:pt idx="12">
                  <c:v>Jaan</c:v>
                </c:pt>
                <c:pt idx="13">
                  <c:v>Veeb</c:v>
                </c:pt>
                <c:pt idx="14">
                  <c:v>Märts</c:v>
                </c:pt>
                <c:pt idx="15">
                  <c:v>Aprill</c:v>
                </c:pt>
              </c:strCache>
            </c:strRef>
          </c:cat>
          <c:val>
            <c:numRef>
              <c:f>Leht2!$I$30:$I$45</c:f>
              <c:numCache>
                <c:formatCode>0</c:formatCode>
                <c:ptCount val="16"/>
                <c:pt idx="0">
                  <c:v>325.06293295336542</c:v>
                </c:pt>
                <c:pt idx="1">
                  <c:v>323.00127874719044</c:v>
                </c:pt>
                <c:pt idx="2">
                  <c:v>321.28940016569226</c:v>
                </c:pt>
                <c:pt idx="3">
                  <c:v>319.80467245099453</c:v>
                </c:pt>
                <c:pt idx="4">
                  <c:v>320.70956470826962</c:v>
                </c:pt>
                <c:pt idx="5">
                  <c:v>309.15451261564152</c:v>
                </c:pt>
                <c:pt idx="6">
                  <c:v>305.40992697950713</c:v>
                </c:pt>
                <c:pt idx="7">
                  <c:v>301.197054502573</c:v>
                </c:pt>
                <c:pt idx="8">
                  <c:v>297.67033798642063</c:v>
                </c:pt>
                <c:pt idx="9">
                  <c:v>283.10254507673773</c:v>
                </c:pt>
                <c:pt idx="10">
                  <c:v>266.57863395735626</c:v>
                </c:pt>
                <c:pt idx="11">
                  <c:v>244.78468689517678</c:v>
                </c:pt>
                <c:pt idx="12">
                  <c:v>223.73693434873911</c:v>
                </c:pt>
                <c:pt idx="13">
                  <c:v>202.70072419053159</c:v>
                </c:pt>
                <c:pt idx="14">
                  <c:v>180.86965029647203</c:v>
                </c:pt>
                <c:pt idx="15">
                  <c:v>164.5095131214793</c:v>
                </c:pt>
              </c:numCache>
            </c:numRef>
          </c:val>
        </c:ser>
        <c:marker val="1"/>
        <c:axId val="109931520"/>
        <c:axId val="109949696"/>
      </c:lineChart>
      <c:catAx>
        <c:axId val="109931520"/>
        <c:scaling>
          <c:orientation val="minMax"/>
        </c:scaling>
        <c:axPos val="b"/>
        <c:tickLblPos val="nextTo"/>
        <c:spPr>
          <a:ln>
            <a:solidFill>
              <a:srgbClr val="B3B3B3"/>
            </a:solidFill>
          </a:ln>
        </c:spPr>
        <c:crossAx val="109949696"/>
        <c:crosses val="autoZero"/>
        <c:auto val="1"/>
        <c:lblAlgn val="ctr"/>
        <c:lblOffset val="100"/>
      </c:catAx>
      <c:valAx>
        <c:axId val="109949696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t-EE" sz="900"/>
                  <a:t>MWh/a</a:t>
                </a:r>
              </a:p>
            </c:rich>
          </c:tx>
          <c:layout/>
        </c:title>
        <c:numFmt formatCode="0" sourceLinked="1"/>
        <c:tickLblPos val="nextTo"/>
        <c:spPr>
          <a:ln>
            <a:solidFill>
              <a:srgbClr val="B3B3B3"/>
            </a:solidFill>
          </a:ln>
        </c:spPr>
        <c:crossAx val="109931520"/>
        <c:crosses val="autoZero"/>
        <c:crossBetween val="between"/>
      </c:valAx>
      <c:spPr>
        <a:ln>
          <a:solidFill>
            <a:srgbClr val="B3B3B3"/>
          </a:solidFill>
        </a:ln>
      </c:spPr>
    </c:plotArea>
    <c:plotVisOnly val="1"/>
  </c:chart>
  <c:spPr>
    <a:solidFill>
      <a:srgbClr val="FFFFFF"/>
    </a:solidFill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title>
      <c:tx>
        <c:rich>
          <a:bodyPr/>
          <a:lstStyle/>
          <a:p>
            <a:pPr>
              <a:defRPr/>
            </a:pPr>
            <a:r>
              <a:rPr lang="et-EE" sz="1300" b="1" dirty="0" smtClean="0"/>
              <a:t>Soojuse kulu </a:t>
            </a:r>
            <a:r>
              <a:rPr lang="et-EE" sz="1300" b="1" dirty="0"/>
              <a:t>võrdlus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099537867675211"/>
          <c:y val="0.1567834995760389"/>
          <c:w val="0.62701863843625727"/>
          <c:h val="0.76525777080972968"/>
        </c:manualLayout>
      </c:layout>
      <c:lineChart>
        <c:grouping val="standard"/>
        <c:ser>
          <c:idx val="0"/>
          <c:order val="0"/>
          <c:tx>
            <c:strRef>
              <c:f>Sheet2!$I$2</c:f>
              <c:strCache>
                <c:ptCount val="1"/>
                <c:pt idx="0">
                  <c:v>Jalaka 40</c:v>
                </c:pt>
              </c:strCache>
            </c:strRef>
          </c:tx>
          <c:spPr>
            <a:ln w="28800">
              <a:solidFill>
                <a:srgbClr val="004586"/>
              </a:solidFill>
              <a:round/>
            </a:ln>
          </c:spPr>
          <c:marker>
            <c:symbol val="none"/>
          </c:marker>
          <c:cat>
            <c:strRef>
              <c:f>Sheet2!$B$3:$B$42</c:f>
              <c:strCache>
                <c:ptCount val="40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  <c:pt idx="12">
                  <c:v>Jaanuar</c:v>
                </c:pt>
                <c:pt idx="13">
                  <c:v>Veebruar</c:v>
                </c:pt>
                <c:pt idx="14">
                  <c:v>Märts</c:v>
                </c:pt>
                <c:pt idx="15">
                  <c:v>Aprill</c:v>
                </c:pt>
                <c:pt idx="16">
                  <c:v>Mai</c:v>
                </c:pt>
                <c:pt idx="17">
                  <c:v>Juuni</c:v>
                </c:pt>
                <c:pt idx="18">
                  <c:v>Juuli</c:v>
                </c:pt>
                <c:pt idx="19">
                  <c:v>August</c:v>
                </c:pt>
                <c:pt idx="20">
                  <c:v>September</c:v>
                </c:pt>
                <c:pt idx="21">
                  <c:v>Oktoober</c:v>
                </c:pt>
                <c:pt idx="22">
                  <c:v>November</c:v>
                </c:pt>
                <c:pt idx="23">
                  <c:v>Detsember</c:v>
                </c:pt>
                <c:pt idx="24">
                  <c:v>Jaanuar</c:v>
                </c:pt>
                <c:pt idx="25">
                  <c:v>Veebruar</c:v>
                </c:pt>
                <c:pt idx="26">
                  <c:v>Märts</c:v>
                </c:pt>
                <c:pt idx="27">
                  <c:v>Aprill</c:v>
                </c:pt>
                <c:pt idx="28">
                  <c:v>Mai</c:v>
                </c:pt>
                <c:pt idx="29">
                  <c:v>Juuni</c:v>
                </c:pt>
                <c:pt idx="30">
                  <c:v>Juuli</c:v>
                </c:pt>
                <c:pt idx="31">
                  <c:v>August</c:v>
                </c:pt>
                <c:pt idx="32">
                  <c:v>September</c:v>
                </c:pt>
                <c:pt idx="33">
                  <c:v>Oktoober</c:v>
                </c:pt>
                <c:pt idx="34">
                  <c:v>November</c:v>
                </c:pt>
                <c:pt idx="35">
                  <c:v>Detsember</c:v>
                </c:pt>
                <c:pt idx="36">
                  <c:v>Jaanuar</c:v>
                </c:pt>
                <c:pt idx="37">
                  <c:v>Veebruar</c:v>
                </c:pt>
                <c:pt idx="38">
                  <c:v>Märts</c:v>
                </c:pt>
                <c:pt idx="39">
                  <c:v>Aprill</c:v>
                </c:pt>
              </c:strCache>
            </c:strRef>
          </c:cat>
          <c:val>
            <c:numRef>
              <c:f>Sheet2!$I$3:$I$42</c:f>
              <c:numCache>
                <c:formatCode>0</c:formatCode>
                <c:ptCount val="40"/>
                <c:pt idx="0">
                  <c:v>80.917162541554021</c:v>
                </c:pt>
                <c:pt idx="1">
                  <c:v>73.38585773906064</c:v>
                </c:pt>
                <c:pt idx="2">
                  <c:v>67.045968489342101</c:v>
                </c:pt>
                <c:pt idx="3">
                  <c:v>53.045723412890595</c:v>
                </c:pt>
                <c:pt idx="4">
                  <c:v>13.191549774717334</c:v>
                </c:pt>
                <c:pt idx="5">
                  <c:v>13.5862475901151</c:v>
                </c:pt>
                <c:pt idx="6">
                  <c:v>0.16923076923077218</c:v>
                </c:pt>
                <c:pt idx="7">
                  <c:v>10.634444565099354</c:v>
                </c:pt>
                <c:pt idx="8">
                  <c:v>16.956286903494327</c:v>
                </c:pt>
                <c:pt idx="9">
                  <c:v>52.530113441045003</c:v>
                </c:pt>
                <c:pt idx="10">
                  <c:v>59.693683678625554</c:v>
                </c:pt>
                <c:pt idx="11">
                  <c:v>79.410196837689497</c:v>
                </c:pt>
                <c:pt idx="12">
                  <c:v>73.764845006464597</c:v>
                </c:pt>
                <c:pt idx="13">
                  <c:v>83.716127788134017</c:v>
                </c:pt>
                <c:pt idx="14">
                  <c:v>67.245049515918197</c:v>
                </c:pt>
                <c:pt idx="15">
                  <c:v>41.584439296906908</c:v>
                </c:pt>
                <c:pt idx="16">
                  <c:v>10.452882703777357</c:v>
                </c:pt>
                <c:pt idx="17">
                  <c:v>0.48571428571428793</c:v>
                </c:pt>
                <c:pt idx="18">
                  <c:v>2.7000000000000011</c:v>
                </c:pt>
                <c:pt idx="19">
                  <c:v>4.2118416675906554</c:v>
                </c:pt>
                <c:pt idx="20">
                  <c:v>4.542513690396655</c:v>
                </c:pt>
                <c:pt idx="21">
                  <c:v>50.969796157548856</c:v>
                </c:pt>
                <c:pt idx="22">
                  <c:v>61.151500487069065</c:v>
                </c:pt>
                <c:pt idx="23">
                  <c:v>75.404075022203642</c:v>
                </c:pt>
                <c:pt idx="24">
                  <c:v>83.191530510170082</c:v>
                </c:pt>
                <c:pt idx="25">
                  <c:v>83.734173561066427</c:v>
                </c:pt>
                <c:pt idx="26">
                  <c:v>64.464445155100705</c:v>
                </c:pt>
                <c:pt idx="27">
                  <c:v>48.580449398233235</c:v>
                </c:pt>
                <c:pt idx="28">
                  <c:v>10.569112613740721</c:v>
                </c:pt>
                <c:pt idx="29">
                  <c:v>12.225255158397033</c:v>
                </c:pt>
                <c:pt idx="30">
                  <c:v>7.8323186982746682</c:v>
                </c:pt>
                <c:pt idx="31">
                  <c:v>9.0428705970992667</c:v>
                </c:pt>
                <c:pt idx="32">
                  <c:v>11.783968368080512</c:v>
                </c:pt>
                <c:pt idx="33">
                  <c:v>44.215318695683749</c:v>
                </c:pt>
                <c:pt idx="34">
                  <c:v>64.230933250325847</c:v>
                </c:pt>
                <c:pt idx="35">
                  <c:v>78.492793966403838</c:v>
                </c:pt>
                <c:pt idx="36">
                  <c:v>84.197159128978285</c:v>
                </c:pt>
                <c:pt idx="37">
                  <c:v>74.133618201749499</c:v>
                </c:pt>
                <c:pt idx="38">
                  <c:v>65.77544052000934</c:v>
                </c:pt>
                <c:pt idx="39">
                  <c:v>38.763048424830963</c:v>
                </c:pt>
              </c:numCache>
            </c:numRef>
          </c:val>
        </c:ser>
        <c:ser>
          <c:idx val="1"/>
          <c:order val="1"/>
          <c:tx>
            <c:strRef>
              <c:f>Sheet2!$J$2</c:f>
              <c:strCache>
                <c:ptCount val="1"/>
                <c:pt idx="0">
                  <c:v>Jalaka 42</c:v>
                </c:pt>
              </c:strCache>
            </c:strRef>
          </c:tx>
          <c:spPr>
            <a:ln w="28800">
              <a:solidFill>
                <a:srgbClr val="FF420E"/>
              </a:solidFill>
              <a:round/>
            </a:ln>
          </c:spPr>
          <c:marker>
            <c:symbol val="none"/>
          </c:marker>
          <c:cat>
            <c:strRef>
              <c:f>Sheet2!$B$3:$B$42</c:f>
              <c:strCache>
                <c:ptCount val="40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  <c:pt idx="12">
                  <c:v>Jaanuar</c:v>
                </c:pt>
                <c:pt idx="13">
                  <c:v>Veebruar</c:v>
                </c:pt>
                <c:pt idx="14">
                  <c:v>Märts</c:v>
                </c:pt>
                <c:pt idx="15">
                  <c:v>Aprill</c:v>
                </c:pt>
                <c:pt idx="16">
                  <c:v>Mai</c:v>
                </c:pt>
                <c:pt idx="17">
                  <c:v>Juuni</c:v>
                </c:pt>
                <c:pt idx="18">
                  <c:v>Juuli</c:v>
                </c:pt>
                <c:pt idx="19">
                  <c:v>August</c:v>
                </c:pt>
                <c:pt idx="20">
                  <c:v>September</c:v>
                </c:pt>
                <c:pt idx="21">
                  <c:v>Oktoober</c:v>
                </c:pt>
                <c:pt idx="22">
                  <c:v>November</c:v>
                </c:pt>
                <c:pt idx="23">
                  <c:v>Detsember</c:v>
                </c:pt>
                <c:pt idx="24">
                  <c:v>Jaanuar</c:v>
                </c:pt>
                <c:pt idx="25">
                  <c:v>Veebruar</c:v>
                </c:pt>
                <c:pt idx="26">
                  <c:v>Märts</c:v>
                </c:pt>
                <c:pt idx="27">
                  <c:v>Aprill</c:v>
                </c:pt>
                <c:pt idx="28">
                  <c:v>Mai</c:v>
                </c:pt>
                <c:pt idx="29">
                  <c:v>Juuni</c:v>
                </c:pt>
                <c:pt idx="30">
                  <c:v>Juuli</c:v>
                </c:pt>
                <c:pt idx="31">
                  <c:v>August</c:v>
                </c:pt>
                <c:pt idx="32">
                  <c:v>September</c:v>
                </c:pt>
                <c:pt idx="33">
                  <c:v>Oktoober</c:v>
                </c:pt>
                <c:pt idx="34">
                  <c:v>November</c:v>
                </c:pt>
                <c:pt idx="35">
                  <c:v>Detsember</c:v>
                </c:pt>
                <c:pt idx="36">
                  <c:v>Jaanuar</c:v>
                </c:pt>
                <c:pt idx="37">
                  <c:v>Veebruar</c:v>
                </c:pt>
                <c:pt idx="38">
                  <c:v>Märts</c:v>
                </c:pt>
                <c:pt idx="39">
                  <c:v>Aprill</c:v>
                </c:pt>
              </c:strCache>
            </c:strRef>
          </c:cat>
          <c:val>
            <c:numRef>
              <c:f>Sheet2!$J$3:$J$42</c:f>
              <c:numCache>
                <c:formatCode>0</c:formatCode>
                <c:ptCount val="40"/>
                <c:pt idx="0">
                  <c:v>86.69076466491768</c:v>
                </c:pt>
                <c:pt idx="1">
                  <c:v>74.439609156020481</c:v>
                </c:pt>
                <c:pt idx="2">
                  <c:v>63.94261167747915</c:v>
                </c:pt>
                <c:pt idx="3">
                  <c:v>38.307086579123009</c:v>
                </c:pt>
                <c:pt idx="4">
                  <c:v>14.760318286151483</c:v>
                </c:pt>
                <c:pt idx="5">
                  <c:v>14.757346380791022</c:v>
                </c:pt>
                <c:pt idx="6">
                  <c:v>1.9781538461538481</c:v>
                </c:pt>
                <c:pt idx="7">
                  <c:v>10.540897600173729</c:v>
                </c:pt>
                <c:pt idx="8">
                  <c:v>14.801105410899234</c:v>
                </c:pt>
                <c:pt idx="9">
                  <c:v>47.100756961155035</c:v>
                </c:pt>
                <c:pt idx="10">
                  <c:v>57.675807983830204</c:v>
                </c:pt>
                <c:pt idx="11">
                  <c:v>74.461934817683073</c:v>
                </c:pt>
                <c:pt idx="12">
                  <c:v>67.664643183753299</c:v>
                </c:pt>
                <c:pt idx="13">
                  <c:v>77.133881853827774</c:v>
                </c:pt>
                <c:pt idx="14">
                  <c:v>61.217412278175374</c:v>
                </c:pt>
                <c:pt idx="15">
                  <c:v>37.039813326066202</c:v>
                </c:pt>
                <c:pt idx="16">
                  <c:v>10.611546719681927</c:v>
                </c:pt>
                <c:pt idx="17">
                  <c:v>1.779428571428572</c:v>
                </c:pt>
                <c:pt idx="18">
                  <c:v>4.1790000000000003</c:v>
                </c:pt>
                <c:pt idx="19">
                  <c:v>6.1624461691983656</c:v>
                </c:pt>
                <c:pt idx="20">
                  <c:v>5.0657376786429449</c:v>
                </c:pt>
                <c:pt idx="21">
                  <c:v>41.617030764723125</c:v>
                </c:pt>
                <c:pt idx="22">
                  <c:v>54.178161706941516</c:v>
                </c:pt>
                <c:pt idx="23">
                  <c:v>67.575755603155471</c:v>
                </c:pt>
                <c:pt idx="24">
                  <c:v>75.645368456152028</c:v>
                </c:pt>
                <c:pt idx="25">
                  <c:v>72.334193036220412</c:v>
                </c:pt>
                <c:pt idx="26">
                  <c:v>57.325855452510346</c:v>
                </c:pt>
                <c:pt idx="27">
                  <c:v>36.798255765696354</c:v>
                </c:pt>
                <c:pt idx="28">
                  <c:v>9.6374742465982148</c:v>
                </c:pt>
                <c:pt idx="29">
                  <c:v>10.07522979719878</c:v>
                </c:pt>
                <c:pt idx="30">
                  <c:v>8.3534299340721159</c:v>
                </c:pt>
                <c:pt idx="31">
                  <c:v>9.8728336786588873</c:v>
                </c:pt>
                <c:pt idx="32">
                  <c:v>7.6992379583033781</c:v>
                </c:pt>
                <c:pt idx="33">
                  <c:v>11.572911810985504</c:v>
                </c:pt>
                <c:pt idx="34">
                  <c:v>36.658663177759145</c:v>
                </c:pt>
                <c:pt idx="35">
                  <c:v>44.563999314364082</c:v>
                </c:pt>
                <c:pt idx="36">
                  <c:v>46.474259296482394</c:v>
                </c:pt>
                <c:pt idx="37">
                  <c:v>38.630148817646926</c:v>
                </c:pt>
                <c:pt idx="38">
                  <c:v>35.439945649620185</c:v>
                </c:pt>
                <c:pt idx="39">
                  <c:v>19.235516777232945</c:v>
                </c:pt>
              </c:numCache>
            </c:numRef>
          </c:val>
        </c:ser>
        <c:marker val="1"/>
        <c:axId val="117836416"/>
        <c:axId val="117850496"/>
      </c:lineChart>
      <c:catAx>
        <c:axId val="117836416"/>
        <c:scaling>
          <c:orientation val="minMax"/>
        </c:scaling>
        <c:axPos val="b"/>
        <c:tickLblPos val="nextTo"/>
        <c:spPr>
          <a:ln>
            <a:solidFill>
              <a:srgbClr val="B3B3B3"/>
            </a:solidFill>
          </a:ln>
        </c:spPr>
        <c:txPr>
          <a:bodyPr rot="0"/>
          <a:lstStyle/>
          <a:p>
            <a:pPr>
              <a:defRPr/>
            </a:pPr>
            <a:endParaRPr lang="et-EE"/>
          </a:p>
        </c:txPr>
        <c:crossAx val="117850496"/>
        <c:crossesAt val="0"/>
        <c:auto val="1"/>
        <c:lblAlgn val="ctr"/>
        <c:lblOffset val="100"/>
      </c:catAx>
      <c:valAx>
        <c:axId val="117850496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t-EE" sz="900" b="1"/>
                  <a:t>MWh/kuu</a:t>
                </a:r>
              </a:p>
            </c:rich>
          </c:tx>
          <c:layout/>
        </c:title>
        <c:numFmt formatCode="0" sourceLinked="1"/>
        <c:tickLblPos val="nextTo"/>
        <c:spPr>
          <a:ln>
            <a:solidFill>
              <a:srgbClr val="B3B3B3"/>
            </a:solidFill>
          </a:ln>
        </c:spPr>
        <c:crossAx val="117836416"/>
        <c:crossesAt val="0"/>
        <c:crossBetween val="between"/>
      </c:valAx>
      <c:spPr>
        <a:ln>
          <a:solidFill>
            <a:srgbClr val="B3B3B3"/>
          </a:solidFill>
        </a:ln>
      </c:spPr>
    </c:plotArea>
    <c:legend>
      <c:legendPos val="r"/>
      <c:layout/>
    </c:legend>
    <c:plotVisOnly val="1"/>
  </c:chart>
  <c:spPr>
    <a:solidFill>
      <a:srgbClr val="FFFFFF"/>
    </a:solidFill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title>
      <c:tx>
        <c:rich>
          <a:bodyPr/>
          <a:lstStyle/>
          <a:p>
            <a:pPr>
              <a:defRPr/>
            </a:pPr>
            <a:r>
              <a:rPr lang="et-EE" sz="1300" b="1"/>
              <a:t>Libiseva 12 kuu soojustarbimine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869328107426241"/>
          <c:y val="0.1416443305525068"/>
          <c:w val="0.82593383461474046"/>
          <c:h val="0.6596544418640804"/>
        </c:manualLayout>
      </c:layout>
      <c:lineChart>
        <c:grouping val="standard"/>
        <c:ser>
          <c:idx val="0"/>
          <c:order val="0"/>
          <c:tx>
            <c:strRef>
              <c:f>Sheet2!$O$23</c:f>
              <c:strCache>
                <c:ptCount val="1"/>
                <c:pt idx="0">
                  <c:v>Jalaka 40</c:v>
                </c:pt>
              </c:strCache>
            </c:strRef>
          </c:tx>
          <c:spPr>
            <a:ln w="28800">
              <a:solidFill>
                <a:srgbClr val="004586"/>
              </a:solidFill>
              <a:round/>
            </a:ln>
          </c:spPr>
          <c:marker>
            <c:symbol val="none"/>
          </c:marker>
          <c:cat>
            <c:strRef>
              <c:f>Sheet2!$N$24:$N$51</c:f>
              <c:strCache>
                <c:ptCount val="28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  <c:pt idx="12">
                  <c:v>Jaanuar</c:v>
                </c:pt>
                <c:pt idx="13">
                  <c:v>Veebruar</c:v>
                </c:pt>
                <c:pt idx="14">
                  <c:v>Märts</c:v>
                </c:pt>
                <c:pt idx="15">
                  <c:v>Aprill</c:v>
                </c:pt>
                <c:pt idx="16">
                  <c:v>Mai</c:v>
                </c:pt>
                <c:pt idx="17">
                  <c:v>Juuni</c:v>
                </c:pt>
                <c:pt idx="18">
                  <c:v>Juuli</c:v>
                </c:pt>
                <c:pt idx="19">
                  <c:v>August</c:v>
                </c:pt>
                <c:pt idx="20">
                  <c:v>September</c:v>
                </c:pt>
                <c:pt idx="21">
                  <c:v>Oktoober</c:v>
                </c:pt>
                <c:pt idx="22">
                  <c:v>November</c:v>
                </c:pt>
                <c:pt idx="23">
                  <c:v>Detsember</c:v>
                </c:pt>
                <c:pt idx="24">
                  <c:v>Jaanuar</c:v>
                </c:pt>
                <c:pt idx="25">
                  <c:v>Veebruar</c:v>
                </c:pt>
                <c:pt idx="26">
                  <c:v>Märts</c:v>
                </c:pt>
                <c:pt idx="27">
                  <c:v>Aprill</c:v>
                </c:pt>
              </c:strCache>
            </c:strRef>
          </c:cat>
          <c:val>
            <c:numRef>
              <c:f>Sheet2!$O$24:$O$51</c:f>
              <c:numCache>
                <c:formatCode>0</c:formatCode>
                <c:ptCount val="28"/>
                <c:pt idx="0">
                  <c:v>513.41414820777504</c:v>
                </c:pt>
                <c:pt idx="1">
                  <c:v>523.74441825684846</c:v>
                </c:pt>
                <c:pt idx="2">
                  <c:v>523.94349928342342</c:v>
                </c:pt>
                <c:pt idx="3">
                  <c:v>512.48221516744059</c:v>
                </c:pt>
                <c:pt idx="4">
                  <c:v>509.743548096501</c:v>
                </c:pt>
                <c:pt idx="5">
                  <c:v>496.64301479209979</c:v>
                </c:pt>
                <c:pt idx="6">
                  <c:v>499.1737840228692</c:v>
                </c:pt>
                <c:pt idx="7">
                  <c:v>492.75118112536023</c:v>
                </c:pt>
                <c:pt idx="8">
                  <c:v>480.33740791226279</c:v>
                </c:pt>
                <c:pt idx="9">
                  <c:v>478.77709062876721</c:v>
                </c:pt>
                <c:pt idx="10">
                  <c:v>480.23490743720959</c:v>
                </c:pt>
                <c:pt idx="11">
                  <c:v>476.228785621724</c:v>
                </c:pt>
                <c:pt idx="12">
                  <c:v>485.65547112543038</c:v>
                </c:pt>
                <c:pt idx="13">
                  <c:v>485.67351689836198</c:v>
                </c:pt>
                <c:pt idx="14">
                  <c:v>482.89291253754499</c:v>
                </c:pt>
                <c:pt idx="15">
                  <c:v>489.88892263887101</c:v>
                </c:pt>
                <c:pt idx="16">
                  <c:v>490.00515254883373</c:v>
                </c:pt>
                <c:pt idx="17">
                  <c:v>501.74469342151701</c:v>
                </c:pt>
                <c:pt idx="18">
                  <c:v>506.87701211979208</c:v>
                </c:pt>
                <c:pt idx="19">
                  <c:v>511.70804104929965</c:v>
                </c:pt>
                <c:pt idx="20">
                  <c:v>518.94949572698397</c:v>
                </c:pt>
                <c:pt idx="21">
                  <c:v>512.19501826511942</c:v>
                </c:pt>
                <c:pt idx="22">
                  <c:v>515.27445102837703</c:v>
                </c:pt>
                <c:pt idx="23">
                  <c:v>518.36316997257597</c:v>
                </c:pt>
                <c:pt idx="24">
                  <c:v>519.36879859138401</c:v>
                </c:pt>
                <c:pt idx="25">
                  <c:v>509.76824323206705</c:v>
                </c:pt>
                <c:pt idx="26">
                  <c:v>511.07923859697593</c:v>
                </c:pt>
                <c:pt idx="27">
                  <c:v>501.26183762357397</c:v>
                </c:pt>
              </c:numCache>
            </c:numRef>
          </c:val>
        </c:ser>
        <c:ser>
          <c:idx val="1"/>
          <c:order val="1"/>
          <c:tx>
            <c:strRef>
              <c:f>Sheet2!$P$23</c:f>
              <c:strCache>
                <c:ptCount val="1"/>
                <c:pt idx="0">
                  <c:v>Jalaka 42</c:v>
                </c:pt>
              </c:strCache>
            </c:strRef>
          </c:tx>
          <c:spPr>
            <a:ln w="28800">
              <a:solidFill>
                <a:srgbClr val="FF420E"/>
              </a:solidFill>
              <a:round/>
            </a:ln>
          </c:spPr>
          <c:marker>
            <c:symbol val="none"/>
          </c:marker>
          <c:cat>
            <c:strRef>
              <c:f>Sheet2!$N$24:$N$51</c:f>
              <c:strCache>
                <c:ptCount val="28"/>
                <c:pt idx="0">
                  <c:v>Jaanuar</c:v>
                </c:pt>
                <c:pt idx="1">
                  <c:v>Veebruar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August</c:v>
                </c:pt>
                <c:pt idx="8">
                  <c:v>September</c:v>
                </c:pt>
                <c:pt idx="9">
                  <c:v>Oktoober</c:v>
                </c:pt>
                <c:pt idx="10">
                  <c:v>November</c:v>
                </c:pt>
                <c:pt idx="11">
                  <c:v>Detsember</c:v>
                </c:pt>
                <c:pt idx="12">
                  <c:v>Jaanuar</c:v>
                </c:pt>
                <c:pt idx="13">
                  <c:v>Veebruar</c:v>
                </c:pt>
                <c:pt idx="14">
                  <c:v>Märts</c:v>
                </c:pt>
                <c:pt idx="15">
                  <c:v>Aprill</c:v>
                </c:pt>
                <c:pt idx="16">
                  <c:v>Mai</c:v>
                </c:pt>
                <c:pt idx="17">
                  <c:v>Juuni</c:v>
                </c:pt>
                <c:pt idx="18">
                  <c:v>Juuli</c:v>
                </c:pt>
                <c:pt idx="19">
                  <c:v>August</c:v>
                </c:pt>
                <c:pt idx="20">
                  <c:v>September</c:v>
                </c:pt>
                <c:pt idx="21">
                  <c:v>Oktoober</c:v>
                </c:pt>
                <c:pt idx="22">
                  <c:v>November</c:v>
                </c:pt>
                <c:pt idx="23">
                  <c:v>Detsember</c:v>
                </c:pt>
                <c:pt idx="24">
                  <c:v>Jaanuar</c:v>
                </c:pt>
                <c:pt idx="25">
                  <c:v>Veebruar</c:v>
                </c:pt>
                <c:pt idx="26">
                  <c:v>Märts</c:v>
                </c:pt>
                <c:pt idx="27">
                  <c:v>Aprill</c:v>
                </c:pt>
              </c:strCache>
            </c:strRef>
          </c:cat>
          <c:val>
            <c:numRef>
              <c:f>Sheet2!$P$24:$P$51</c:f>
              <c:numCache>
                <c:formatCode>0</c:formatCode>
                <c:ptCount val="28"/>
                <c:pt idx="0">
                  <c:v>480.43027188321395</c:v>
                </c:pt>
                <c:pt idx="1">
                  <c:v>483.12454458102098</c:v>
                </c:pt>
                <c:pt idx="2">
                  <c:v>480.39934518171702</c:v>
                </c:pt>
                <c:pt idx="3">
                  <c:v>479.13207192866003</c:v>
                </c:pt>
                <c:pt idx="4">
                  <c:v>474.98330036219056</c:v>
                </c:pt>
                <c:pt idx="5">
                  <c:v>462.005382552828</c:v>
                </c:pt>
                <c:pt idx="6">
                  <c:v>464.20622870667358</c:v>
                </c:pt>
                <c:pt idx="7">
                  <c:v>459.82777727569874</c:v>
                </c:pt>
                <c:pt idx="8">
                  <c:v>450.09240954344301</c:v>
                </c:pt>
                <c:pt idx="9">
                  <c:v>444.60868334701098</c:v>
                </c:pt>
                <c:pt idx="10">
                  <c:v>441.11103707012199</c:v>
                </c:pt>
                <c:pt idx="11">
                  <c:v>434.22485785559479</c:v>
                </c:pt>
                <c:pt idx="12">
                  <c:v>442.20558312799301</c:v>
                </c:pt>
                <c:pt idx="13">
                  <c:v>437.40589431038597</c:v>
                </c:pt>
                <c:pt idx="14">
                  <c:v>433.51433748472101</c:v>
                </c:pt>
                <c:pt idx="15">
                  <c:v>433.27277992435108</c:v>
                </c:pt>
                <c:pt idx="16">
                  <c:v>432.29870745126658</c:v>
                </c:pt>
                <c:pt idx="17">
                  <c:v>440.59450867703799</c:v>
                </c:pt>
                <c:pt idx="18">
                  <c:v>444.76893861110977</c:v>
                </c:pt>
                <c:pt idx="19">
                  <c:v>448.47932612056997</c:v>
                </c:pt>
                <c:pt idx="20">
                  <c:v>451.11282640023097</c:v>
                </c:pt>
                <c:pt idx="21">
                  <c:v>421.06870744649257</c:v>
                </c:pt>
                <c:pt idx="22">
                  <c:v>403.54920891731098</c:v>
                </c:pt>
                <c:pt idx="23">
                  <c:v>380.53745262851896</c:v>
                </c:pt>
                <c:pt idx="24">
                  <c:v>351.36634346884978</c:v>
                </c:pt>
                <c:pt idx="25">
                  <c:v>317.66229925027579</c:v>
                </c:pt>
                <c:pt idx="26">
                  <c:v>295.7763894473855</c:v>
                </c:pt>
                <c:pt idx="27">
                  <c:v>278.21365045892259</c:v>
                </c:pt>
              </c:numCache>
            </c:numRef>
          </c:val>
        </c:ser>
        <c:marker val="1"/>
        <c:axId val="117879552"/>
        <c:axId val="117881088"/>
      </c:lineChart>
      <c:catAx>
        <c:axId val="117879552"/>
        <c:scaling>
          <c:orientation val="minMax"/>
        </c:scaling>
        <c:axPos val="b"/>
        <c:tickLblPos val="nextTo"/>
        <c:spPr>
          <a:ln>
            <a:solidFill>
              <a:srgbClr val="B3B3B3"/>
            </a:solidFill>
          </a:ln>
        </c:spPr>
        <c:crossAx val="117881088"/>
        <c:crossesAt val="0"/>
        <c:auto val="1"/>
        <c:lblAlgn val="ctr"/>
        <c:lblOffset val="100"/>
      </c:catAx>
      <c:valAx>
        <c:axId val="117881088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t-EE" sz="900" b="1"/>
                  <a:t>MWh/a</a:t>
                </a:r>
              </a:p>
            </c:rich>
          </c:tx>
          <c:layout/>
        </c:title>
        <c:numFmt formatCode="0" sourceLinked="1"/>
        <c:tickLblPos val="nextTo"/>
        <c:spPr>
          <a:ln>
            <a:solidFill>
              <a:srgbClr val="B3B3B3"/>
            </a:solidFill>
          </a:ln>
        </c:spPr>
        <c:crossAx val="117879552"/>
        <c:crossesAt val="0"/>
        <c:crossBetween val="between"/>
      </c:valAx>
      <c:spPr>
        <a:ln>
          <a:solidFill>
            <a:srgbClr val="B3B3B3"/>
          </a:solidFill>
        </a:ln>
      </c:spPr>
    </c:plotArea>
    <c:plotVisOnly val="1"/>
  </c:chart>
  <c:spPr>
    <a:solidFill>
      <a:srgbClr val="FFFFFF"/>
    </a:solidFill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chart>
    <c:title>
      <c:tx>
        <c:rich>
          <a:bodyPr/>
          <a:lstStyle/>
          <a:p>
            <a:pPr>
              <a:defRPr/>
            </a:pPr>
            <a:r>
              <a:rPr lang="et-EE" sz="1300" b="1"/>
              <a:t>Aardla 124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spPr>
            <a:ln w="28800">
              <a:solidFill>
                <a:srgbClr val="004586"/>
              </a:solidFill>
              <a:round/>
            </a:ln>
          </c:spPr>
          <c:marker>
            <c:symbol val="none"/>
          </c:marker>
          <c:cat>
            <c:strRef>
              <c:f>Leht2!$D$80:$D$97</c:f>
              <c:strCache>
                <c:ptCount val="18"/>
                <c:pt idx="0">
                  <c:v>Jaan</c:v>
                </c:pt>
                <c:pt idx="1">
                  <c:v>Veeb</c:v>
                </c:pt>
                <c:pt idx="2">
                  <c:v>Märts</c:v>
                </c:pt>
                <c:pt idx="3">
                  <c:v>Aprill</c:v>
                </c:pt>
                <c:pt idx="4">
                  <c:v>Mai</c:v>
                </c:pt>
                <c:pt idx="5">
                  <c:v>Juuni</c:v>
                </c:pt>
                <c:pt idx="6">
                  <c:v>Juuli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Dets</c:v>
                </c:pt>
                <c:pt idx="12">
                  <c:v>Jaan</c:v>
                </c:pt>
                <c:pt idx="13">
                  <c:v>Veeb</c:v>
                </c:pt>
                <c:pt idx="14">
                  <c:v>Märts</c:v>
                </c:pt>
                <c:pt idx="15">
                  <c:v>Aprill</c:v>
                </c:pt>
                <c:pt idx="16">
                  <c:v>Mai</c:v>
                </c:pt>
                <c:pt idx="17">
                  <c:v>Juuni</c:v>
                </c:pt>
              </c:strCache>
            </c:strRef>
          </c:cat>
          <c:val>
            <c:numRef>
              <c:f>Leht2!$J$80:$J$97</c:f>
              <c:numCache>
                <c:formatCode>General</c:formatCode>
                <c:ptCount val="18"/>
                <c:pt idx="0">
                  <c:v>815.39267260806139</c:v>
                </c:pt>
                <c:pt idx="1">
                  <c:v>825.58328882412752</c:v>
                </c:pt>
                <c:pt idx="2">
                  <c:v>834.08695022777567</c:v>
                </c:pt>
                <c:pt idx="3">
                  <c:v>827.51399940852389</c:v>
                </c:pt>
                <c:pt idx="4">
                  <c:v>833.87832404821393</c:v>
                </c:pt>
                <c:pt idx="5">
                  <c:v>819.95522867853106</c:v>
                </c:pt>
                <c:pt idx="6">
                  <c:v>821.19309392377352</c:v>
                </c:pt>
                <c:pt idx="7">
                  <c:v>815.4769396857738</c:v>
                </c:pt>
                <c:pt idx="8">
                  <c:v>817.87779718360582</c:v>
                </c:pt>
                <c:pt idx="9">
                  <c:v>797.90912315256867</c:v>
                </c:pt>
                <c:pt idx="10">
                  <c:v>761.14911817329948</c:v>
                </c:pt>
                <c:pt idx="11">
                  <c:v>696.2813828869397</c:v>
                </c:pt>
                <c:pt idx="12">
                  <c:v>641.44893146320987</c:v>
                </c:pt>
                <c:pt idx="13">
                  <c:v>582.88314777585799</c:v>
                </c:pt>
                <c:pt idx="14">
                  <c:v>522.17174697408313</c:v>
                </c:pt>
                <c:pt idx="15">
                  <c:v>496.9326485440497</c:v>
                </c:pt>
                <c:pt idx="16">
                  <c:v>499.51141989322866</c:v>
                </c:pt>
                <c:pt idx="17">
                  <c:v>517.9083084117982</c:v>
                </c:pt>
              </c:numCache>
            </c:numRef>
          </c:val>
        </c:ser>
        <c:marker val="1"/>
        <c:axId val="117778688"/>
        <c:axId val="117796864"/>
      </c:lineChart>
      <c:catAx>
        <c:axId val="117778688"/>
        <c:scaling>
          <c:orientation val="minMax"/>
        </c:scaling>
        <c:axPos val="b"/>
        <c:tickLblPos val="nextTo"/>
        <c:spPr>
          <a:ln>
            <a:solidFill>
              <a:srgbClr val="B3B3B3"/>
            </a:solidFill>
          </a:ln>
        </c:spPr>
        <c:crossAx val="117796864"/>
        <c:crossesAt val="0"/>
        <c:auto val="1"/>
        <c:lblAlgn val="ctr"/>
        <c:lblOffset val="100"/>
      </c:catAx>
      <c:valAx>
        <c:axId val="117796864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t-EE" sz="900" b="1"/>
                  <a:t>MWh/a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rgbClr val="B3B3B3"/>
            </a:solidFill>
          </a:ln>
        </c:spPr>
        <c:crossAx val="117778688"/>
        <c:crossesAt val="0"/>
        <c:crossBetween val="between"/>
      </c:valAx>
      <c:spPr>
        <a:ln>
          <a:solidFill>
            <a:srgbClr val="B3B3B3"/>
          </a:solidFill>
        </a:ln>
      </c:spPr>
    </c:plotArea>
    <c:plotVisOnly val="1"/>
  </c:chart>
  <c:spPr>
    <a:solidFill>
      <a:srgbClr val="FFFFFF"/>
    </a:solidFill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>
        <c:manualLayout>
          <c:layoutTarget val="inner"/>
          <c:xMode val="edge"/>
          <c:yMode val="edge"/>
          <c:x val="5.4596952044698596E-2"/>
          <c:y val="2.6796265658236822E-2"/>
          <c:w val="0.75211896840858594"/>
          <c:h val="0.91267272798437982"/>
        </c:manualLayout>
      </c:layout>
      <c:scatterChart>
        <c:scatterStyle val="smoothMarker"/>
        <c:ser>
          <c:idx val="0"/>
          <c:order val="0"/>
          <c:tx>
            <c:strRef>
              <c:f>Leht1!$B$3</c:f>
              <c:strCache>
                <c:ptCount val="1"/>
                <c:pt idx="0">
                  <c:v>Paldiski 171, Tallinn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Leht1!$C$2:$H$2</c:f>
              <c:numCache>
                <c:formatCode>General</c:formatCode>
                <c:ptCount val="6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xVal>
          <c:yVal>
            <c:numRef>
              <c:f>Leht1!$C$3:$H$3</c:f>
              <c:numCache>
                <c:formatCode>0%</c:formatCode>
                <c:ptCount val="6"/>
                <c:pt idx="0">
                  <c:v>0.98245614035087658</c:v>
                </c:pt>
                <c:pt idx="1">
                  <c:v>1.1328320802005001</c:v>
                </c:pt>
                <c:pt idx="2">
                  <c:v>0.88220551378446099</c:v>
                </c:pt>
                <c:pt idx="3">
                  <c:v>0.57142857142857273</c:v>
                </c:pt>
                <c:pt idx="4">
                  <c:v>0.48621553884711799</c:v>
                </c:pt>
                <c:pt idx="5">
                  <c:v>0.41353383458646575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Leht1!$B$4</c:f>
              <c:strCache>
                <c:ptCount val="1"/>
                <c:pt idx="0">
                  <c:v>Tartumaa 36 krt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Leht1!$C$2:$H$2</c:f>
              <c:numCache>
                <c:formatCode>General</c:formatCode>
                <c:ptCount val="6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xVal>
          <c:yVal>
            <c:numRef>
              <c:f>Leht1!$C$4:$H$4</c:f>
              <c:numCache>
                <c:formatCode>0%</c:formatCode>
                <c:ptCount val="6"/>
                <c:pt idx="0">
                  <c:v>0.97408543862144048</c:v>
                </c:pt>
                <c:pt idx="1">
                  <c:v>1.1035028390902601</c:v>
                </c:pt>
                <c:pt idx="2">
                  <c:v>0.92241172228829804</c:v>
                </c:pt>
                <c:pt idx="3">
                  <c:v>0.61984026901457234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Leht1!$B$5</c:f>
              <c:strCache>
                <c:ptCount val="1"/>
                <c:pt idx="0">
                  <c:v>Tartu, 27 krt</c:v>
                </c:pt>
              </c:strCache>
            </c:strRef>
          </c:tx>
          <c:spPr>
            <a:ln w="6350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Leht1!$C$2:$H$2</c:f>
              <c:numCache>
                <c:formatCode>General</c:formatCode>
                <c:ptCount val="6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xVal>
          <c:yVal>
            <c:numRef>
              <c:f>Leht1!$C$5:$H$5</c:f>
              <c:numCache>
                <c:formatCode>0%</c:formatCode>
                <c:ptCount val="6"/>
                <c:pt idx="0">
                  <c:v>1.0890137522289998</c:v>
                </c:pt>
                <c:pt idx="1">
                  <c:v>0.94184097684269763</c:v>
                </c:pt>
                <c:pt idx="2">
                  <c:v>0.96914527092830161</c:v>
                </c:pt>
                <c:pt idx="3">
                  <c:v>0.60260223738930274</c:v>
                </c:pt>
              </c:numCache>
            </c:numRef>
          </c:yVal>
          <c:smooth val="1"/>
        </c:ser>
        <c:axId val="117909760"/>
        <c:axId val="117911552"/>
      </c:scatterChart>
      <c:valAx>
        <c:axId val="117909760"/>
        <c:scaling>
          <c:orientation val="minMax"/>
          <c:max val="3"/>
          <c:min val="-2"/>
        </c:scaling>
        <c:axPos val="b"/>
        <c:numFmt formatCode="General" sourceLinked="1"/>
        <c:tickLblPos val="nextTo"/>
        <c:txPr>
          <a:bodyPr/>
          <a:lstStyle/>
          <a:p>
            <a:pPr>
              <a:defRPr sz="2000" baseline="0"/>
            </a:pPr>
            <a:endParaRPr lang="et-EE"/>
          </a:p>
        </c:txPr>
        <c:crossAx val="117911552"/>
        <c:crossesAt val="-3"/>
        <c:crossBetween val="midCat"/>
        <c:majorUnit val="1"/>
      </c:valAx>
      <c:valAx>
        <c:axId val="11791155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2000"/>
            </a:pPr>
            <a:endParaRPr lang="et-EE"/>
          </a:p>
        </c:txPr>
        <c:crossAx val="117909760"/>
        <c:crossesAt val="-2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et-EE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et-EE"/>
          </a:p>
        </c:txPr>
      </c:legendEntry>
      <c:legendEntry>
        <c:idx val="2"/>
        <c:txPr>
          <a:bodyPr/>
          <a:lstStyle/>
          <a:p>
            <a:pPr>
              <a:defRPr sz="2000"/>
            </a:pPr>
            <a:endParaRPr lang="et-EE"/>
          </a:p>
        </c:txPr>
      </c:legendEntry>
      <c:layout>
        <c:manualLayout>
          <c:xMode val="edge"/>
          <c:yMode val="edge"/>
          <c:x val="0.70926841462059975"/>
          <c:y val="0.25884075981495458"/>
          <c:w val="0.29073158537940297"/>
          <c:h val="0.21943473031175748"/>
        </c:manualLayout>
      </c:layout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scatterChart>
        <c:scatterStyle val="smoothMarker"/>
        <c:ser>
          <c:idx val="0"/>
          <c:order val="0"/>
          <c:tx>
            <c:strRef>
              <c:f>Leht1!$B$29</c:f>
              <c:strCache>
                <c:ptCount val="1"/>
              </c:strCache>
            </c:strRef>
          </c:tx>
          <c:marker>
            <c:symbol val="none"/>
          </c:marker>
          <c:xVal>
            <c:numRef>
              <c:f>Leht1!$C$28:$H$28</c:f>
              <c:numCache>
                <c:formatCode>General</c:formatCode>
                <c:ptCount val="6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xVal>
          <c:yVal>
            <c:numRef>
              <c:f>Leht1!$C$29:$H$29</c:f>
              <c:numCache>
                <c:formatCode>General</c:formatCode>
                <c:ptCount val="6"/>
              </c:numCache>
            </c:numRef>
          </c:yVal>
          <c:smooth val="1"/>
        </c:ser>
        <c:ser>
          <c:idx val="1"/>
          <c:order val="1"/>
          <c:tx>
            <c:strRef>
              <c:f>Leht1!$B$30</c:f>
              <c:strCache>
                <c:ptCount val="1"/>
                <c:pt idx="0">
                  <c:v>Tartumaa 36 krt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Leht1!$C$28:$H$28</c:f>
              <c:numCache>
                <c:formatCode>General</c:formatCode>
                <c:ptCount val="6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xVal>
          <c:yVal>
            <c:numRef>
              <c:f>Leht1!$C$30:$H$30</c:f>
              <c:numCache>
                <c:formatCode>0%</c:formatCode>
                <c:ptCount val="6"/>
                <c:pt idx="0">
                  <c:v>0.97408543862144048</c:v>
                </c:pt>
                <c:pt idx="1">
                  <c:v>1.1035028390902601</c:v>
                </c:pt>
                <c:pt idx="2">
                  <c:v>0.92241172228829804</c:v>
                </c:pt>
                <c:pt idx="3">
                  <c:v>0.61984026901457234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Leht1!$B$31</c:f>
              <c:strCache>
                <c:ptCount val="1"/>
                <c:pt idx="0">
                  <c:v>Tartu, 27 krt</c:v>
                </c:pt>
              </c:strCache>
            </c:strRef>
          </c:tx>
          <c:spPr>
            <a:ln w="6350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Leht1!$C$28:$H$28</c:f>
              <c:numCache>
                <c:formatCode>General</c:formatCode>
                <c:ptCount val="6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xVal>
          <c:yVal>
            <c:numRef>
              <c:f>Leht1!$C$31:$H$31</c:f>
              <c:numCache>
                <c:formatCode>0%</c:formatCode>
                <c:ptCount val="6"/>
                <c:pt idx="0">
                  <c:v>1.0890137522289998</c:v>
                </c:pt>
                <c:pt idx="1">
                  <c:v>0.94184097684269763</c:v>
                </c:pt>
                <c:pt idx="2">
                  <c:v>0.96914527092830161</c:v>
                </c:pt>
                <c:pt idx="3">
                  <c:v>0.60260223738930274</c:v>
                </c:pt>
              </c:numCache>
            </c:numRef>
          </c:yVal>
          <c:smooth val="1"/>
        </c:ser>
        <c:axId val="117942144"/>
        <c:axId val="117943680"/>
      </c:scatterChart>
      <c:valAx>
        <c:axId val="117942144"/>
        <c:scaling>
          <c:orientation val="minMax"/>
          <c:max val="3"/>
          <c:min val="-2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t-EE"/>
          </a:p>
        </c:txPr>
        <c:crossAx val="117943680"/>
        <c:crossesAt val="-3"/>
        <c:crossBetween val="midCat"/>
      </c:valAx>
      <c:valAx>
        <c:axId val="1179436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t-EE"/>
          </a:p>
        </c:txPr>
        <c:crossAx val="117942144"/>
        <c:crossesAt val="-2"/>
        <c:crossBetween val="midCat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0390116761717982"/>
          <c:y val="0.33652659340083102"/>
          <c:w val="0.2387860229003427"/>
          <c:h val="0.13412623950537481"/>
        </c:manualLayout>
      </c:layout>
      <c:spPr>
        <a:ln w="38100"/>
      </c:spPr>
      <c:txPr>
        <a:bodyPr/>
        <a:lstStyle/>
        <a:p>
          <a:pPr>
            <a:defRPr sz="2000"/>
          </a:pPr>
          <a:endParaRPr lang="et-EE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0EE93-2247-4557-82E0-D4EC0A239FAF}" type="datetimeFigureOut">
              <a:rPr lang="et-EE" smtClean="0"/>
              <a:pPr/>
              <a:t>5.10.2013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051AD-D754-491F-BD53-1D00C5E28C4B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0" y="1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1"/>
            <a:ext cx="6797675" cy="9928261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0" y="1"/>
            <a:ext cx="6797675" cy="9928261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0" y="1"/>
            <a:ext cx="6797675" cy="9928261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3317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3000" cy="3716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1331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0083" y="4716696"/>
            <a:ext cx="5431213" cy="4460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1"/>
            <a:ext cx="2943875" cy="491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847503" y="1"/>
            <a:ext cx="2943875" cy="491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0" y="9428522"/>
            <a:ext cx="2943875" cy="493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47503" y="9428522"/>
            <a:ext cx="2942301" cy="491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F150E4AA-41A3-427A-8640-F2E38D8A44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A6137F-903E-4D77-ADC7-CBECC001D3CB}" type="slidenum">
              <a:rPr lang="en-US"/>
              <a:pPr/>
              <a:t>1</a:t>
            </a:fld>
            <a:endParaRPr lang="en-US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47503" y="9428522"/>
            <a:ext cx="2943875" cy="493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28264AD-C532-4360-85DA-58DD305A9AFD}" type="slidenum">
              <a:rPr lang="en-US" sz="13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US" sz="13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97674" y="743119"/>
            <a:ext cx="2400754" cy="372532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63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0083" y="4716695"/>
            <a:ext cx="5432788" cy="446357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>
              <a:ea typeface="SimSun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6C0F20-FD03-4543-AAC0-80BFE1F5E8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AA61EE-5C61-4910-9A78-7126DC541C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7644657-478B-44EC-8839-95E5C20566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7371E4-7669-49E2-AD81-AD827F7BAF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D94881-5790-44E3-A097-87B262927B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57F9FD-B642-437C-8565-EC13ADD8D8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5B00B65-20C6-4A37-B67B-5B661E900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3D4C71C-9AA5-4A8E-9455-AD35028D2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CFADDAD-EE68-4571-98AF-C89B8F797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0C84949-6DCC-44F4-9E3C-462C734B30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FEC19AD-37D2-43B5-B155-152F30E36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AA8E98-85AA-466B-A203-1B5DC8EF10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7644657-478B-44EC-8839-95E5C20566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6BBB88C-AFD5-4D7A-88FA-BB030AA3B2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4C3E2F-2851-4536-B563-613BF0341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988BAF2-9FA0-4B80-8B02-C5A27F1F1F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769830-D015-41BB-B702-7890E85FF9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5805A29-376F-462C-A40B-99256D954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4991B3F-237F-4E7E-A941-AD39293E4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31FB5D-EAC6-44AA-B974-779E146EA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A327C4-5BE9-4226-8EC5-090CE6A07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19B374-F9BD-4A09-ACAA-F81C04D06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AB8A96F-8587-4875-9760-9E64AE08A5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45F2261-654E-49E5-8182-9C49CB5A6D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DAA681E-4AF0-4470-B138-E40B31C25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55CE17-7BDD-482C-8326-1289FD9E9F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02C103A-0EE3-467B-BF60-A4DA6631DD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C2687A-3D34-4B3E-9868-33437C856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Jaluse kohatäide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8E6D909-74B1-4649-8508-A6C00CC7F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A05D398-64CE-4010-8469-0A0A50BC58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Jaluse kohatäide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8" name="Slaidinumbri kohatä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5A63E5-1397-4FC3-B32E-76119CBBAE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7CC5B4-C1F3-4A14-BCD4-FAA69DC224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aluse kohatäide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91F020C-A5EC-445F-9E34-D7AECEEE25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Jaluse kohatäide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F11E5F-607D-4CEB-9D47-628096740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F34EB63-602F-4343-8949-39AD329A0B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Jaluse kohatäide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CCC2840-8EC2-4866-82E0-769FEFE8D5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B9BFA46-FCC3-43FC-86B6-0F47CA9AFE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TREA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1C4604-7F7C-47D2-B62E-0B5CDCD8BF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D749569-1BF6-4F45-A3BE-AA9D06898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CB4E728-21DD-48E1-A073-3039F3D89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A43ED0-6944-4689-A5CE-1D02D3261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92987B-00EA-445E-AC77-8A22362B2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119E5E9-F41F-4E30-BA33-6D2FBDBE00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F8F57E-24B9-467A-8899-E647C824B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FA125A-2011-4BDF-838F-0890541660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9DBEDE2-82C3-4F81-90C6-A13532FF17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E7B9BD8-D5F6-468E-B8E7-77DD3DDDA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70E294E-639D-4931-B212-3500AD7E36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8BF504-5B84-4FAF-AA05-3A0F596D7E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D98B11-5EFC-477D-8CAF-90D854CB0E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0020CF0-D478-4BBB-8748-AF7EA8F97D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769F4F9-923A-4322-8FF5-31DBC65F79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3E5FD2-6610-4449-A9E9-7D2C681FE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11ACDB9-74A2-4875-8942-A3BFF3D191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3A64C56-F298-4021-B362-4B12DE9175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38921CB-568E-46D3-9F18-CFA4929CC0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0933794-EBE8-41AC-A09B-2BB50BEAD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2910C7-BEA6-474C-8688-F963D3E4ED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D690C4-0475-4067-B583-8662C12AD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CF1D25B-F492-4385-B996-367328C4DA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36BA0B3-F15B-4470-8343-1F45132D3E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17AB33-9F81-4660-9D23-78FD08EAC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0CDF95A-447C-437D-BB4E-5C3FE06374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C7277BE-05F5-487D-842C-4656D596F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32F4FC-50D8-4088-B04E-D3A64A3025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DE5023D-CF7A-4CE4-90CC-6D40A3BF6A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93E6381-05B2-4653-862C-5E06E73B58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EFE62F-7928-445D-946F-6F8C22E804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7395CD-6AAD-49F9-B3A6-358989A8D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06A94A9-E946-426A-AA1B-29DFCEEFF4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7B9CB1-0FC3-4938-9A93-BFDF703FA7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25B2745-D3C4-437C-927A-5971FE26F9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F8D9D8F-9834-4851-AF7D-FF032CC6D3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1C7EAEC-4BEC-4BE2-9E5A-41079162E2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821E65-3762-465D-9E90-CC414A2BE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707E2A2-8CE5-4A63-804F-2694D7998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76CE83A-6498-44FF-81F6-9AC654484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CD265BA-7A5B-493E-8A14-A631D0E21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596429B-0B58-4F24-B52C-FECF2CAEA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19E8FC-2018-4A3E-9269-D09071208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47DE5D1-C4F9-4902-8E1F-EF9643BB2B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5C28DDC-B56A-4F20-93AB-1EABB080F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204DFB-EB69-4636-9926-F4F7E880D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4FC503F-BBE8-4CF4-92B0-740E1B0C14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2994F54-BD83-431E-A097-F5DBB78515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E0C90A-5EF6-4DE4-AFB8-140A096AC7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BE3F815-395B-41E2-A8ED-6DB1846F80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832350C-AD81-4837-BB52-D5FA148214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1D15512-71C9-48F1-82EF-1EB54143C6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F34143B-AFEB-4ED2-93AE-AB46A15C30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7A47031-023C-41B3-9ED4-385C36C10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222C1A9-648E-4DFF-BD3A-A357069FD3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3688B1A-8B7C-4071-AFD2-FDC830DC7A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D7DBEB3-D24C-4CC0-B057-546670BAE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6D24720-A4A1-41E2-9546-7FEBD37C5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6D509AD-6C09-4E87-9D55-F89EF5A534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7DE5686-530C-45A7-8E96-C1BE7E11E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E3237A9-0DA6-41CB-BB3D-8ADBDFDC23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17348A-5ADF-40FD-981D-0C8847C540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83B242-A087-40EB-B3AB-1DD94970E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889D793-CE02-48DD-A077-DFBB5BFF8C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BF9D242-6784-4DDA-95E5-C5659A3BB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6B5410F-5D51-47C8-B9AD-17E4E9F90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B503791-DF7D-4A87-8E76-E18BF4B735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B70004-8352-4DA7-AEA9-A67019377D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8E0A706-C240-48DA-876F-29F8E3807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5BF6366-3715-4901-A7D6-629CD3DF77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8E3D860-AC11-4F2B-B0FA-467C80CF07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4DB17A-CDC8-4822-8B2F-34022EDF79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484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484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3921EAB-97A4-419C-A3C9-412D958C83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handatud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2246560-7B65-475F-BAF8-26E24EAF7D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4DDA271-C785-4A54-807B-6431939E86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D6C0F20-FD03-4543-AAC0-80BFE1F5E8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F34EB63-602F-4343-8949-39AD329A0B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9DBEDE2-82C3-4F81-90C6-A13532FF17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692275"/>
            <a:ext cx="4459287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114925" y="1692275"/>
            <a:ext cx="44608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0933794-EBE8-41AC-A09B-2BB50BEAD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EFE62F-7928-445D-946F-6F8C22E804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laidinumbri kohatäide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596429B-0B58-4F24-B52C-FECF2CAEA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numbri kohatäide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F34143B-AFEB-4ED2-93AE-AB46A15C30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889D793-CE02-48DD-A077-DFBB5BFF8C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4DDA271-C785-4A54-807B-6431939E86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AA61EE-5C61-4910-9A78-7126DC541C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FA9D9A7C-B76D-49CC-BD3A-563D4401CD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9ADEA8CD-786A-4A47-A549-4083057857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A1F20FCD-CA09-429A-A444-9053A3E5B60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7700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t-EE"/>
              <a:t>TREA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2A4ED0-B1B5-4C80-BA6A-2902E9AC6F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324DB779-6600-4C81-814C-D67974B81B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0FCA78F1-0CDC-4CD3-B74E-1D12BC1F2C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B529830B-BE9D-40D3-AD99-98DAA91915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1839B553-E5FF-4028-8C49-C56F5421F6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5DB8D8BC-81D7-4D2D-8D13-37A8B730EE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1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32246560-7B65-475F-BAF8-26E24EAF7D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92" r:id="rId12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68425" y="0"/>
            <a:ext cx="7383463" cy="7559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5788" y="301625"/>
            <a:ext cx="8990012" cy="125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92275"/>
            <a:ext cx="9072562" cy="505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FA9D9A7C-B76D-49CC-BD3A-563D4401CD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2pPr>
      <a:lvl3pPr marL="1143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3pPr>
      <a:lvl4pPr marL="1600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4pPr>
      <a:lvl5pPr marL="20574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5pPr>
      <a:lvl6pPr marL="25146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6pPr>
      <a:lvl7pPr marL="29718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7pPr>
      <a:lvl8pPr marL="34290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8pPr>
      <a:lvl9pPr marL="3886200" indent="-228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Franklin Gothic Medium" pitchFamily="32" charset="0"/>
          <a:ea typeface="SimSun" charset="-122"/>
        </a:defRPr>
      </a:lvl9pPr>
    </p:titleStyle>
    <p:bodyStyle>
      <a:lvl1pPr marL="342900" indent="-342900" algn="l" defTabSz="449263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292929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92929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1"/>
          <p:cNvSpPr>
            <a:spLocks noChangeArrowheads="1"/>
          </p:cNvSpPr>
          <p:nvPr/>
        </p:nvSpPr>
        <p:spPr bwMode="auto">
          <a:xfrm>
            <a:off x="-17463" y="0"/>
            <a:ext cx="10098088" cy="7040563"/>
          </a:xfrm>
          <a:prstGeom prst="roundRect">
            <a:avLst>
              <a:gd name="adj" fmla="val 19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3131765"/>
            <a:ext cx="10080625" cy="28943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t-EE" sz="5400" dirty="0" smtClean="0">
                <a:solidFill>
                  <a:schemeClr val="accent6"/>
                </a:solidFill>
              </a:rPr>
              <a:t>Tartu linnas renoveeritud korteriühistute energiasääst</a:t>
            </a:r>
            <a:endParaRPr lang="en-US" sz="2000" dirty="0">
              <a:solidFill>
                <a:srgbClr val="292929"/>
              </a:solidFill>
              <a:latin typeface="Garamond" pitchFamily="16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6975475"/>
            <a:ext cx="10080625" cy="582613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hangingPunct="1">
              <a:lnSpc>
                <a:spcPct val="10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et-EE" sz="2400" dirty="0" smtClean="0">
                <a:solidFill>
                  <a:srgbClr val="292929"/>
                </a:solidFill>
                <a:latin typeface="Computer" pitchFamily="80" charset="0"/>
              </a:rPr>
              <a:t>Tartu Korteriühistute Sügiskonverents 05.10.2013</a:t>
            </a:r>
            <a:endParaRPr lang="et-EE" sz="2400" dirty="0">
              <a:solidFill>
                <a:srgbClr val="292929"/>
              </a:solidFill>
              <a:latin typeface="Computer" pitchFamily="80" charset="0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0072" y="323453"/>
            <a:ext cx="4442732" cy="1287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2080" y="1763613"/>
            <a:ext cx="4320480" cy="64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 descr="kaunase 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48224" y="0"/>
            <a:ext cx="5832401" cy="32807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7784" y="611485"/>
            <a:ext cx="352839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>
                <a:solidFill>
                  <a:schemeClr val="tx1"/>
                </a:solidFill>
                <a:latin typeface="Bookman Old Style" pitchFamily="18" charset="0"/>
              </a:rPr>
              <a:t>Kaunase pst. 47</a:t>
            </a:r>
            <a:endParaRPr lang="et-EE" sz="32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0" y="3851845"/>
          <a:ext cx="489629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4896296" y="3923853"/>
          <a:ext cx="496830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84" y="611485"/>
            <a:ext cx="352839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>
                <a:solidFill>
                  <a:schemeClr val="tx1"/>
                </a:solidFill>
                <a:latin typeface="Bookman Old Style" pitchFamily="18" charset="0"/>
              </a:rPr>
              <a:t>Jalaka 42</a:t>
            </a:r>
          </a:p>
        </p:txBody>
      </p:sp>
      <p:pic>
        <p:nvPicPr>
          <p:cNvPr id="3" name="Pilt 2" descr="Jalaka 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48625" y="0"/>
            <a:ext cx="5832000" cy="3280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784" y="1907629"/>
            <a:ext cx="37444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55 korterit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3370 m²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Ehitatud 1995</a:t>
            </a:r>
          </a:p>
          <a:p>
            <a:pPr algn="l">
              <a:lnSpc>
                <a:spcPct val="150000"/>
              </a:lnSpc>
            </a:pPr>
            <a:endParaRPr lang="et-EE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t-EE" dirty="0" smtClean="0">
                <a:solidFill>
                  <a:schemeClr val="tx1"/>
                </a:solidFill>
              </a:rPr>
              <a:t>Tehtud tööd: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Seinad soojustatud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Vahetatud välja aknad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Vahetatud välja küttesüsteem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Paigaldatus soojustagastusega ventilatsioon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2360" y="3779837"/>
            <a:ext cx="3240360" cy="1638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solidFill>
                  <a:schemeClr val="tx1"/>
                </a:solidFill>
              </a:rPr>
              <a:t>Taandatud soojusenergia tarbimine mai-aprill:</a:t>
            </a:r>
          </a:p>
          <a:p>
            <a:endParaRPr lang="et-EE" dirty="0" smtClean="0">
              <a:solidFill>
                <a:schemeClr val="tx1"/>
              </a:solidFill>
            </a:endParaRPr>
          </a:p>
          <a:p>
            <a:pPr algn="l"/>
            <a:r>
              <a:rPr lang="et-EE" dirty="0" smtClean="0">
                <a:solidFill>
                  <a:schemeClr val="tx1"/>
                </a:solidFill>
              </a:rPr>
              <a:t>2011/2012	-	433 MWh</a:t>
            </a:r>
          </a:p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r>
              <a:rPr lang="et-EE" dirty="0" smtClean="0">
                <a:solidFill>
                  <a:schemeClr val="tx1"/>
                </a:solidFill>
              </a:rPr>
              <a:t>2012/2013	-	278 MWh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6176" y="5580037"/>
            <a:ext cx="5966698" cy="14661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200" b="1" dirty="0" smtClean="0">
                <a:solidFill>
                  <a:srgbClr val="FF0000"/>
                </a:solidFill>
              </a:rPr>
              <a:t>Soojakulu vähenemine 36% </a:t>
            </a:r>
          </a:p>
          <a:p>
            <a:endParaRPr lang="et-EE" sz="3200" b="1" dirty="0" smtClean="0">
              <a:solidFill>
                <a:srgbClr val="FF0000"/>
              </a:solidFill>
            </a:endParaRPr>
          </a:p>
          <a:p>
            <a:r>
              <a:rPr lang="et-EE" sz="3200" b="1" dirty="0" smtClean="0">
                <a:solidFill>
                  <a:srgbClr val="FF0000"/>
                </a:solidFill>
              </a:rPr>
              <a:t>Küttekulude vähenemine 43%</a:t>
            </a:r>
            <a:endParaRPr lang="et-EE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84" y="611485"/>
            <a:ext cx="352839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>
                <a:solidFill>
                  <a:schemeClr val="tx1"/>
                </a:solidFill>
                <a:latin typeface="Bookman Old Style" pitchFamily="18" charset="0"/>
              </a:rPr>
              <a:t>Jalaka 42</a:t>
            </a:r>
          </a:p>
        </p:txBody>
      </p:sp>
      <p:graphicFrame>
        <p:nvGraphicFramePr>
          <p:cNvPr id="4" name="Diagramm 3"/>
          <p:cNvGraphicFramePr/>
          <p:nvPr/>
        </p:nvGraphicFramePr>
        <p:xfrm>
          <a:off x="0" y="683493"/>
          <a:ext cx="5472360" cy="3455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0" y="4163083"/>
          <a:ext cx="4680272" cy="3396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1262" y="4571925"/>
            <a:ext cx="4560901" cy="2554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lt 2" descr="Jalaka 4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00351" y="1"/>
            <a:ext cx="4680273" cy="26326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64448" y="4427909"/>
            <a:ext cx="1853391" cy="264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 smtClean="0">
                <a:solidFill>
                  <a:schemeClr val="tx1"/>
                </a:solidFill>
                <a:latin typeface="Bookman Old Style" pitchFamily="18" charset="0"/>
              </a:rPr>
              <a:t>Vee kulu </a:t>
            </a:r>
            <a:r>
              <a:rPr lang="et-EE" sz="1200" dirty="0" err="1" smtClean="0">
                <a:solidFill>
                  <a:schemeClr val="tx1"/>
                </a:solidFill>
                <a:latin typeface="Bookman Old Style" pitchFamily="18" charset="0"/>
              </a:rPr>
              <a:t>m²/krt</a:t>
            </a:r>
            <a:r>
              <a:rPr lang="et-EE" sz="1200" dirty="0" smtClean="0">
                <a:solidFill>
                  <a:schemeClr val="tx1"/>
                </a:solidFill>
                <a:latin typeface="Bookman Old Style" pitchFamily="18" charset="0"/>
              </a:rPr>
              <a:t> kuus</a:t>
            </a:r>
            <a:endParaRPr lang="et-EE" sz="12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84" y="611485"/>
            <a:ext cx="352839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>
                <a:solidFill>
                  <a:schemeClr val="tx1"/>
                </a:solidFill>
                <a:latin typeface="Bookman Old Style" pitchFamily="18" charset="0"/>
              </a:rPr>
              <a:t>Aardla 124</a:t>
            </a:r>
          </a:p>
        </p:txBody>
      </p:sp>
      <p:pic>
        <p:nvPicPr>
          <p:cNvPr id="3" name="Pilt 2" descr="Aardla 1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50225" y="0"/>
            <a:ext cx="5830400" cy="3279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7784" y="1907629"/>
            <a:ext cx="374441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90 korterit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5670 m²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Ehitatud 1980</a:t>
            </a:r>
          </a:p>
          <a:p>
            <a:pPr algn="l">
              <a:lnSpc>
                <a:spcPct val="150000"/>
              </a:lnSpc>
            </a:pPr>
            <a:endParaRPr lang="et-EE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t-EE" dirty="0" smtClean="0">
                <a:solidFill>
                  <a:schemeClr val="tx1"/>
                </a:solidFill>
              </a:rPr>
              <a:t>Tehtud tööd: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Seinad soojustatud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Vahetatud välja aknad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Vahetatud välja küttesüsteem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Paigaldatus soojustagastusega ventilatsioon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Lodžad klaasitud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72360" y="3779837"/>
            <a:ext cx="3240360" cy="1638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solidFill>
                  <a:schemeClr val="tx1"/>
                </a:solidFill>
              </a:rPr>
              <a:t>Taandatud soojusenergia tarbimine juuli - juuni:</a:t>
            </a:r>
          </a:p>
          <a:p>
            <a:endParaRPr lang="et-EE" dirty="0" smtClean="0">
              <a:solidFill>
                <a:schemeClr val="tx1"/>
              </a:solidFill>
            </a:endParaRPr>
          </a:p>
          <a:p>
            <a:pPr algn="l"/>
            <a:r>
              <a:rPr lang="et-EE" dirty="0" smtClean="0">
                <a:solidFill>
                  <a:schemeClr val="tx1"/>
                </a:solidFill>
              </a:rPr>
              <a:t>2011/2012	-	820 MWh</a:t>
            </a:r>
          </a:p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r>
              <a:rPr lang="et-EE" dirty="0" smtClean="0">
                <a:solidFill>
                  <a:schemeClr val="tx1"/>
                </a:solidFill>
              </a:rPr>
              <a:t>2012/2013	-	518 MWh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28144" y="5580037"/>
            <a:ext cx="6254730" cy="1466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b="1" dirty="0" smtClean="0">
                <a:solidFill>
                  <a:srgbClr val="FF0000"/>
                </a:solidFill>
              </a:rPr>
              <a:t>Soojakulu vähenemine 37%  </a:t>
            </a:r>
          </a:p>
          <a:p>
            <a:endParaRPr lang="et-EE" sz="3200" b="1" dirty="0" smtClean="0">
              <a:solidFill>
                <a:srgbClr val="FF0000"/>
              </a:solidFill>
            </a:endParaRPr>
          </a:p>
          <a:p>
            <a:r>
              <a:rPr lang="et-EE" sz="3200" b="1" dirty="0" smtClean="0">
                <a:solidFill>
                  <a:srgbClr val="FF0000"/>
                </a:solidFill>
              </a:rPr>
              <a:t>Küttekulude vähenemine 42%</a:t>
            </a:r>
            <a:endParaRPr lang="et-EE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784" y="611485"/>
            <a:ext cx="352839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>
                <a:solidFill>
                  <a:schemeClr val="tx1"/>
                </a:solidFill>
                <a:latin typeface="Bookman Old Style" pitchFamily="18" charset="0"/>
              </a:rPr>
              <a:t>Aardla 124</a:t>
            </a:r>
          </a:p>
        </p:txBody>
      </p:sp>
      <p:pic>
        <p:nvPicPr>
          <p:cNvPr id="4" name="Pilt 3" descr="Aardla 1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50225" y="0"/>
            <a:ext cx="5830400" cy="3279600"/>
          </a:xfrm>
          <a:prstGeom prst="rect">
            <a:avLst/>
          </a:prstGeom>
        </p:spPr>
      </p:pic>
      <p:graphicFrame>
        <p:nvGraphicFramePr>
          <p:cNvPr id="5" name="Diagramm 4"/>
          <p:cNvGraphicFramePr/>
          <p:nvPr/>
        </p:nvGraphicFramePr>
        <p:xfrm>
          <a:off x="1583928" y="3851845"/>
          <a:ext cx="5542980" cy="3191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503808" y="1907629"/>
          <a:ext cx="9145016" cy="5314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503808" y="1763613"/>
          <a:ext cx="10369152" cy="579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Energiasääst ajas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Tulemuste “viibimise” põhjused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t-EE" dirty="0" smtClean="0"/>
              <a:t>Renoveerimise ajal märgade töödega hoonesse viidud niiskus vajab välja kuivatamiseks energiat</a:t>
            </a:r>
          </a:p>
          <a:p>
            <a:pPr marL="514350" indent="-514350">
              <a:buAutoNum type="arabicPeriod"/>
            </a:pPr>
            <a:r>
              <a:rPr lang="et-EE" dirty="0" smtClean="0"/>
              <a:t>Esimese kütteperioodi jooksul võivad ilmneda vead. Süsteemid järel- ja </a:t>
            </a:r>
            <a:r>
              <a:rPr lang="et-EE" dirty="0" err="1" smtClean="0"/>
              <a:t>peenseadistatakse</a:t>
            </a:r>
            <a:endParaRPr lang="et-EE" dirty="0" smtClean="0"/>
          </a:p>
          <a:p>
            <a:pPr marL="514350" indent="-514350">
              <a:buAutoNum type="arabicPeriod"/>
            </a:pPr>
            <a:endParaRPr lang="et-EE" dirty="0" smtClean="0"/>
          </a:p>
          <a:p>
            <a:pPr marL="514350" indent="-514350">
              <a:buAutoNum type="arabicPeriod"/>
            </a:pPr>
            <a:r>
              <a:rPr lang="et-EE" b="1" dirty="0" smtClean="0">
                <a:solidFill>
                  <a:schemeClr val="tx1"/>
                </a:solidFill>
              </a:rPr>
              <a:t>Energiatõhus hoone vajab tarbimisharjumuste kohandamist </a:t>
            </a:r>
            <a:endParaRPr lang="et-EE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1150505" y="2033577"/>
          <a:ext cx="7462079" cy="4445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12371" y="922320"/>
            <a:ext cx="5070275" cy="731502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t-EE" sz="4400" dirty="0" smtClean="0">
                <a:solidFill>
                  <a:schemeClr val="tx1"/>
                </a:solidFill>
              </a:rPr>
              <a:t>Aasta kraadpäevad</a:t>
            </a:r>
            <a:endParaRPr lang="et-EE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0" y="0"/>
          <a:ext cx="10080625" cy="755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lt 5" descr="jalaka40_jalaka42_sooj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792" y="4787949"/>
            <a:ext cx="5976416" cy="2490174"/>
          </a:xfrm>
          <a:prstGeom prst="rect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</p:pic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t-EE" dirty="0" smtClean="0"/>
              <a:t>nergiakulu </a:t>
            </a:r>
            <a:r>
              <a:rPr lang="et-EE" b="1" dirty="0" err="1" smtClean="0">
                <a:solidFill>
                  <a:schemeClr val="accent1">
                    <a:lumMod val="50000"/>
                  </a:schemeClr>
                </a:solidFill>
              </a:rPr>
              <a:t>JÄLG</a:t>
            </a:r>
            <a:r>
              <a:rPr lang="et-EE" dirty="0" err="1" smtClean="0"/>
              <a:t>imise</a:t>
            </a:r>
            <a:r>
              <a:rPr lang="et-EE" dirty="0" smtClean="0"/>
              <a:t> rakendus</a:t>
            </a:r>
            <a:endParaRPr lang="et-EE" dirty="0"/>
          </a:p>
        </p:txBody>
      </p:sp>
      <p:pic>
        <p:nvPicPr>
          <p:cNvPr id="5" name="Pilt 4" descr="aardla124_sooj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11920" y="3995861"/>
            <a:ext cx="5703033" cy="2376264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</p:pic>
      <p:pic>
        <p:nvPicPr>
          <p:cNvPr id="7" name="Pilt 6" descr="jalaka40_jalaka42_ves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52080" y="2771725"/>
            <a:ext cx="5328344" cy="2220144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</p:pic>
      <p:pic>
        <p:nvPicPr>
          <p:cNvPr id="4" name="Sisu kohatäide 3" descr="e-jalg1.jp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4608264" y="1475581"/>
            <a:ext cx="4617969" cy="2826197"/>
          </a:xfrm>
          <a:ln w="25400" cmpd="thickThin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Tartu Regiooni Energiaagentuur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t-EE" dirty="0" smtClean="0"/>
              <a:t>Asutatud 2009</a:t>
            </a:r>
          </a:p>
          <a:p>
            <a:pPr lvl="1"/>
            <a:r>
              <a:rPr lang="et-EE" b="1" dirty="0" smtClean="0"/>
              <a:t>Asutajad: Tartu linn, Tartu Teaduspark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Alustas tegevust 2010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Peamised tegevusalad:</a:t>
            </a:r>
          </a:p>
          <a:p>
            <a:pPr lvl="1">
              <a:buFont typeface="Arial" pitchFamily="34" charset="0"/>
              <a:buChar char="•"/>
            </a:pPr>
            <a:r>
              <a:rPr lang="et-EE" dirty="0" smtClean="0"/>
              <a:t>Energiatõhusus hoonetes</a:t>
            </a:r>
          </a:p>
          <a:p>
            <a:pPr lvl="1">
              <a:buFont typeface="Arial" pitchFamily="34" charset="0"/>
              <a:buChar char="•"/>
            </a:pPr>
            <a:r>
              <a:rPr lang="et-EE" dirty="0" smtClean="0"/>
              <a:t>Energiakavade koostamine ja tasuvusarvutus</a:t>
            </a:r>
          </a:p>
          <a:p>
            <a:pPr lvl="1">
              <a:buFont typeface="Arial" pitchFamily="34" charset="0"/>
              <a:buChar char="•"/>
            </a:pPr>
            <a:r>
              <a:rPr lang="et-EE" dirty="0" smtClean="0"/>
              <a:t>Bioenergeetika</a:t>
            </a:r>
          </a:p>
          <a:p>
            <a:pPr lvl="1">
              <a:buFont typeface="Arial" pitchFamily="34" charset="0"/>
              <a:buChar char="•"/>
            </a:pPr>
            <a:r>
              <a:rPr lang="et-EE" dirty="0" smtClean="0"/>
              <a:t>Energiasäästu teavitus ja propaganda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8 töötajat (neist 4 täiskohaga)</a:t>
            </a:r>
          </a:p>
          <a:p>
            <a:pPr lvl="1">
              <a:buFont typeface="Arial" pitchFamily="34" charset="0"/>
              <a:buChar char="•"/>
            </a:pPr>
            <a:endParaRPr lang="et-EE" dirty="0" smtClean="0"/>
          </a:p>
          <a:p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Tänan!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238" y="1907629"/>
            <a:ext cx="9072562" cy="4842421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et-EE" dirty="0" smtClean="0"/>
          </a:p>
          <a:p>
            <a:endParaRPr lang="et-EE" dirty="0" smtClean="0"/>
          </a:p>
          <a:p>
            <a:pPr algn="ctr"/>
            <a:r>
              <a:rPr lang="et-EE" dirty="0" smtClean="0"/>
              <a:t>Tartu Regiooni Energiaagentuur</a:t>
            </a:r>
          </a:p>
          <a:p>
            <a:pPr algn="ctr"/>
            <a:r>
              <a:rPr lang="et-EE" dirty="0" err="1" smtClean="0"/>
              <a:t>kalle.virkus@trea.ee</a:t>
            </a:r>
            <a:endParaRPr lang="et-EE" dirty="0" smtClean="0"/>
          </a:p>
          <a:p>
            <a:pPr algn="ctr"/>
            <a:r>
              <a:rPr lang="et-EE" dirty="0" smtClean="0"/>
              <a:t>524 3686</a:t>
            </a:r>
          </a:p>
          <a:p>
            <a:pPr algn="ctr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55501"/>
            <a:ext cx="4392240" cy="1638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5400" dirty="0" smtClean="0">
                <a:solidFill>
                  <a:schemeClr val="accent6"/>
                </a:solidFill>
              </a:rPr>
              <a:t>Hooned ei tarbi energiat!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60392" y="4283893"/>
            <a:ext cx="4320233" cy="2410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5400" dirty="0" smtClean="0">
                <a:solidFill>
                  <a:schemeClr val="accent6"/>
                </a:solidFill>
              </a:rPr>
              <a:t>Energiat tarbivad inimesed!</a:t>
            </a:r>
          </a:p>
        </p:txBody>
      </p:sp>
      <p:pic>
        <p:nvPicPr>
          <p:cNvPr id="6" name="Pilt 5" descr="majad tarbiv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7946" y="0"/>
            <a:ext cx="5662678" cy="3779837"/>
          </a:xfrm>
          <a:prstGeom prst="rect">
            <a:avLst/>
          </a:prstGeom>
        </p:spPr>
      </p:pic>
      <p:pic>
        <p:nvPicPr>
          <p:cNvPr id="7" name="Pilt 6" descr="inimesed tarbiv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07829"/>
            <a:ext cx="5792250" cy="38518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64401" y="3563813"/>
            <a:ext cx="2016224" cy="20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" dirty="0" err="1" smtClean="0">
                <a:solidFill>
                  <a:schemeClr val="tx1"/>
                </a:solidFill>
              </a:rPr>
              <a:t>Danilo</a:t>
            </a:r>
            <a:r>
              <a:rPr lang="et-EE" sz="800" dirty="0" smtClean="0">
                <a:solidFill>
                  <a:schemeClr val="tx1"/>
                </a:solidFill>
              </a:rPr>
              <a:t> </a:t>
            </a:r>
            <a:r>
              <a:rPr lang="et-EE" sz="800" dirty="0" err="1" smtClean="0">
                <a:solidFill>
                  <a:schemeClr val="tx1"/>
                </a:solidFill>
              </a:rPr>
              <a:t>Rizutti</a:t>
            </a:r>
            <a:r>
              <a:rPr lang="et-EE" sz="800" dirty="0" smtClean="0">
                <a:solidFill>
                  <a:schemeClr val="tx1"/>
                </a:solidFill>
              </a:rPr>
              <a:t>, </a:t>
            </a:r>
            <a:r>
              <a:rPr lang="et-EE" sz="800" dirty="0" err="1" smtClean="0">
                <a:solidFill>
                  <a:schemeClr val="tx1"/>
                </a:solidFill>
              </a:rPr>
              <a:t>freedigitalphotos.net</a:t>
            </a:r>
            <a:endParaRPr lang="et-EE" sz="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4168" y="7352824"/>
            <a:ext cx="2016224" cy="20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800" dirty="0" err="1" smtClean="0">
                <a:solidFill>
                  <a:schemeClr val="tx1"/>
                </a:solidFill>
              </a:rPr>
              <a:t>sexuwat</a:t>
            </a:r>
            <a:r>
              <a:rPr lang="et-EE" sz="800" dirty="0" smtClean="0">
                <a:solidFill>
                  <a:schemeClr val="tx1"/>
                </a:solidFill>
              </a:rPr>
              <a:t>, </a:t>
            </a:r>
            <a:r>
              <a:rPr lang="et-EE" sz="800" dirty="0" err="1" smtClean="0">
                <a:solidFill>
                  <a:schemeClr val="tx1"/>
                </a:solidFill>
              </a:rPr>
              <a:t>freedigitalphotos.net</a:t>
            </a:r>
            <a:endParaRPr lang="et-EE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KredExi</a:t>
            </a:r>
            <a:r>
              <a:rPr lang="et-EE" dirty="0" smtClean="0"/>
              <a:t> toetus – 35%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b="1" dirty="0" smtClean="0"/>
              <a:t>Toetuse tingimused:</a:t>
            </a:r>
          </a:p>
          <a:p>
            <a:pPr>
              <a:buFontTx/>
              <a:buChar char="-"/>
            </a:pPr>
            <a:r>
              <a:rPr lang="et-EE" sz="2800" dirty="0" smtClean="0"/>
              <a:t>vähemalt 50% säästu soojusenergia tarbimiselt;</a:t>
            </a:r>
          </a:p>
          <a:p>
            <a:pPr>
              <a:buFontTx/>
              <a:buChar char="-"/>
            </a:pPr>
            <a:r>
              <a:rPr lang="et-EE" sz="2800" dirty="0" smtClean="0"/>
              <a:t>energiatõhususarv &lt;150kWh/m²a;</a:t>
            </a:r>
          </a:p>
          <a:p>
            <a:pPr>
              <a:buFontTx/>
              <a:buChar char="-"/>
            </a:pPr>
            <a:r>
              <a:rPr lang="et-EE" sz="2800" dirty="0" smtClean="0"/>
              <a:t>soojatagastusega ventilatsioon eluruumidesse, sisekliima vastavalt EVS-EN 15251;</a:t>
            </a:r>
          </a:p>
          <a:p>
            <a:pPr>
              <a:buFontTx/>
              <a:buChar char="-"/>
            </a:pPr>
            <a:r>
              <a:rPr lang="et-EE" sz="2800" dirty="0" smtClean="0"/>
              <a:t>U seintel ≤0,22 </a:t>
            </a:r>
            <a:r>
              <a:rPr lang="et-EE" sz="2800" dirty="0" err="1" smtClean="0"/>
              <a:t>W/m²K</a:t>
            </a:r>
            <a:r>
              <a:rPr lang="et-EE" sz="2800" dirty="0" smtClean="0"/>
              <a:t>, katusel ≤0,15 </a:t>
            </a:r>
            <a:r>
              <a:rPr lang="et-EE" sz="2800" dirty="0" err="1" smtClean="0"/>
              <a:t>W/m²K</a:t>
            </a:r>
            <a:r>
              <a:rPr lang="et-EE" sz="2800" dirty="0" smtClean="0"/>
              <a:t>;</a:t>
            </a:r>
          </a:p>
          <a:p>
            <a:pPr>
              <a:buFontTx/>
              <a:buChar char="-"/>
            </a:pPr>
            <a:r>
              <a:rPr lang="et-EE" sz="2800" dirty="0" smtClean="0"/>
              <a:t>U akendel ≤1,0 </a:t>
            </a:r>
            <a:r>
              <a:rPr lang="et-EE" sz="2800" dirty="0" err="1" smtClean="0"/>
              <a:t>W/m²K</a:t>
            </a:r>
            <a:r>
              <a:rPr lang="et-EE" sz="2800" dirty="0" smtClean="0"/>
              <a:t>;</a:t>
            </a:r>
          </a:p>
          <a:p>
            <a:pPr>
              <a:buFontTx/>
              <a:buChar char="-"/>
            </a:pPr>
            <a:r>
              <a:rPr lang="et-EE" sz="2800" dirty="0" smtClean="0"/>
              <a:t>küttesüsteem vähemalt korteripõhiselt reguleeritav, paigaldatud </a:t>
            </a:r>
            <a:r>
              <a:rPr lang="et-EE" sz="2800" dirty="0" err="1" smtClean="0"/>
              <a:t>allokaatorid</a:t>
            </a:r>
            <a:r>
              <a:rPr lang="et-EE" sz="2800" dirty="0" smtClean="0"/>
              <a:t>.</a:t>
            </a:r>
          </a:p>
          <a:p>
            <a:pPr>
              <a:buFontTx/>
              <a:buChar char="-"/>
            </a:pPr>
            <a:endParaRPr lang="et-EE" dirty="0" smtClean="0"/>
          </a:p>
          <a:p>
            <a:pPr>
              <a:buFontTx/>
              <a:buChar char="-"/>
            </a:pPr>
            <a:endParaRPr lang="et-EE" dirty="0" smtClean="0"/>
          </a:p>
          <a:p>
            <a:pPr>
              <a:buFontTx/>
              <a:buChar char="-"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39885"/>
            <a:ext cx="10080625" cy="6019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alkiri 1"/>
          <p:cNvSpPr>
            <a:spLocks noGrp="1"/>
          </p:cNvSpPr>
          <p:nvPr>
            <p:ph type="title"/>
          </p:nvPr>
        </p:nvSpPr>
        <p:spPr>
          <a:xfrm>
            <a:off x="585788" y="301625"/>
            <a:ext cx="8990012" cy="1254125"/>
          </a:xfrm>
        </p:spPr>
        <p:txBody>
          <a:bodyPr/>
          <a:lstStyle/>
          <a:p>
            <a:r>
              <a:rPr lang="et-EE" dirty="0" smtClean="0"/>
              <a:t>Remont või renoveerimine (1)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Remont või renoveerimine 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86" y="2123653"/>
            <a:ext cx="10050441" cy="543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Toetuste statistika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238" y="1403573"/>
            <a:ext cx="3672978" cy="5346477"/>
          </a:xfrm>
        </p:spPr>
        <p:txBody>
          <a:bodyPr/>
          <a:lstStyle/>
          <a:p>
            <a:r>
              <a:rPr lang="et-EE" sz="2400" dirty="0" smtClean="0"/>
              <a:t>35% toetust – 100 elamut;</a:t>
            </a:r>
          </a:p>
          <a:p>
            <a:r>
              <a:rPr lang="et-EE" sz="2400" dirty="0" smtClean="0"/>
              <a:t>25% toetust – 172 elamut;</a:t>
            </a:r>
          </a:p>
          <a:p>
            <a:r>
              <a:rPr lang="et-EE" sz="2400" dirty="0" smtClean="0"/>
              <a:t>15% toetust – 273 elamut</a:t>
            </a:r>
          </a:p>
          <a:p>
            <a:endParaRPr lang="et-EE" sz="2400" dirty="0" smtClean="0"/>
          </a:p>
          <a:p>
            <a:r>
              <a:rPr lang="et-EE" sz="2400" dirty="0" smtClean="0"/>
              <a:t>Nendest:</a:t>
            </a:r>
          </a:p>
          <a:p>
            <a:r>
              <a:rPr lang="et-EE" sz="2400" dirty="0" smtClean="0"/>
              <a:t>282 elamut Tallinnas</a:t>
            </a:r>
          </a:p>
          <a:p>
            <a:r>
              <a:rPr lang="et-EE" sz="2400" dirty="0" smtClean="0"/>
              <a:t>75 elamut Tartumaal</a:t>
            </a:r>
          </a:p>
          <a:p>
            <a:r>
              <a:rPr lang="et-EE" sz="2400" dirty="0" smtClean="0"/>
              <a:t>Kogu Eestis 545 elamut</a:t>
            </a:r>
          </a:p>
          <a:p>
            <a:endParaRPr lang="et-EE" sz="2400" dirty="0" smtClean="0"/>
          </a:p>
          <a:p>
            <a:r>
              <a:rPr lang="et-EE" sz="2400" dirty="0" smtClean="0"/>
              <a:t>Korterelamuid kokku:</a:t>
            </a:r>
          </a:p>
          <a:p>
            <a:r>
              <a:rPr lang="et-EE" sz="2400" dirty="0" smtClean="0"/>
              <a:t>ca 12 000</a:t>
            </a:r>
            <a:endParaRPr lang="et-EE" sz="2400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4248224" y="2267669"/>
          <a:ext cx="5436096" cy="418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inumbri kohatäide 3"/>
          <p:cNvSpPr>
            <a:spLocks noGrp="1"/>
          </p:cNvSpPr>
          <p:nvPr>
            <p:ph type="sldNum" sz="quarter" idx="4294967295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lIns="100794" tIns="50397" rIns="100794" bIns="50397"/>
          <a:lstStyle/>
          <a:p>
            <a:pPr>
              <a:defRPr/>
            </a:pPr>
            <a:fld id="{FA6191DF-8CE9-4581-8F3B-C6574A1BAE54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7171" name="Pealkiri 1"/>
          <p:cNvSpPr>
            <a:spLocks noGrp="1"/>
          </p:cNvSpPr>
          <p:nvPr>
            <p:ph type="title" idx="4294967295"/>
          </p:nvPr>
        </p:nvSpPr>
        <p:spPr/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spcBef>
                <a:spcPts val="1323"/>
              </a:spcBef>
            </a:pPr>
            <a:r>
              <a:rPr lang="et-EE" b="1" dirty="0" smtClean="0"/>
              <a:t>Toetuste statistika</a:t>
            </a:r>
            <a:br>
              <a:rPr lang="et-EE" b="1" dirty="0" smtClean="0"/>
            </a:br>
            <a:r>
              <a:rPr lang="et-EE" b="1" dirty="0" smtClean="0"/>
              <a:t>ilma Tallinnata</a:t>
            </a:r>
          </a:p>
        </p:txBody>
      </p:sp>
      <p:graphicFrame>
        <p:nvGraphicFramePr>
          <p:cNvPr id="4" name="Diagramm 3"/>
          <p:cNvGraphicFramePr/>
          <p:nvPr/>
        </p:nvGraphicFramePr>
        <p:xfrm>
          <a:off x="-651" y="1547689"/>
          <a:ext cx="10082087" cy="6012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 descr="kaunase 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48224" y="0"/>
            <a:ext cx="5832401" cy="32807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7784" y="611485"/>
            <a:ext cx="3528392" cy="550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 smtClean="0">
                <a:solidFill>
                  <a:schemeClr val="tx1"/>
                </a:solidFill>
                <a:latin typeface="Bookman Old Style" pitchFamily="18" charset="0"/>
              </a:rPr>
              <a:t>Kaunase pst. 47</a:t>
            </a:r>
            <a:endParaRPr lang="et-EE" sz="32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784" y="1907629"/>
            <a:ext cx="374441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30 korterit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2100 m²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Ehitatud 1980</a:t>
            </a:r>
          </a:p>
          <a:p>
            <a:pPr algn="l">
              <a:lnSpc>
                <a:spcPct val="150000"/>
              </a:lnSpc>
            </a:pPr>
            <a:endParaRPr lang="et-EE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t-EE" dirty="0" smtClean="0">
                <a:solidFill>
                  <a:schemeClr val="tx1"/>
                </a:solidFill>
              </a:rPr>
              <a:t>Tehtud tööd: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Seinad soojustatud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Vahetatud välja aknad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Vahetatud välja küttesüsteem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Paigaldatus soojustagastusega ventilatsioon</a:t>
            </a: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t-EE" dirty="0" smtClean="0">
                <a:solidFill>
                  <a:schemeClr val="tx1"/>
                </a:solidFill>
              </a:rPr>
              <a:t>Lodžad klaasitud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2360" y="3779837"/>
            <a:ext cx="3240360" cy="1638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solidFill>
                  <a:schemeClr val="tx1"/>
                </a:solidFill>
              </a:rPr>
              <a:t>Taandatud soojusenergia tarbimine mai-aprill:</a:t>
            </a:r>
          </a:p>
          <a:p>
            <a:endParaRPr lang="et-EE" dirty="0" smtClean="0">
              <a:solidFill>
                <a:schemeClr val="tx1"/>
              </a:solidFill>
            </a:endParaRPr>
          </a:p>
          <a:p>
            <a:pPr algn="l"/>
            <a:r>
              <a:rPr lang="et-EE" dirty="0" smtClean="0">
                <a:solidFill>
                  <a:schemeClr val="tx1"/>
                </a:solidFill>
              </a:rPr>
              <a:t>2011/2012	-	313 MWh</a:t>
            </a:r>
          </a:p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r>
              <a:rPr lang="et-EE" dirty="0" smtClean="0">
                <a:solidFill>
                  <a:schemeClr val="tx1"/>
                </a:solidFill>
              </a:rPr>
              <a:t>2012/2013	-	165 MWh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76216" y="5652045"/>
            <a:ext cx="5557932" cy="14661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200" b="1" dirty="0" smtClean="0">
                <a:solidFill>
                  <a:srgbClr val="FF0000"/>
                </a:solidFill>
              </a:rPr>
              <a:t>Soojakulu vähenemine 47%</a:t>
            </a:r>
          </a:p>
          <a:p>
            <a:endParaRPr lang="et-EE" sz="3200" b="1" dirty="0" smtClean="0">
              <a:solidFill>
                <a:srgbClr val="FF0000"/>
              </a:solidFill>
            </a:endParaRPr>
          </a:p>
          <a:p>
            <a:r>
              <a:rPr lang="et-EE" sz="3200" b="1" dirty="0" smtClean="0">
                <a:solidFill>
                  <a:srgbClr val="FF0000"/>
                </a:solidFill>
              </a:rPr>
              <a:t>Küttekulu vähenemine 54%</a:t>
            </a:r>
            <a:endParaRPr lang="et-EE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blipFill>
          <a:blip xmlns:r="http://schemas.openxmlformats.org/officeDocument/2006/relationships" r:embed="rId1" cstate="print"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A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Office'i kujundus">
  <a:themeElements>
    <a:clrScheme name="Office'i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'i kujundus">
      <a:majorFont>
        <a:latin typeface="Franklin Gothic Medium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'i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'i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'i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Vaikekujundus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Vaikekujundus">
    <a:majorFont>
      <a:latin typeface="Arial"/>
      <a:ea typeface="Lucida Sans Unicode"/>
      <a:cs typeface="Lucida Sans Unicode"/>
    </a:majorFont>
    <a:minorFont>
      <a:latin typeface="Arial"/>
      <a:ea typeface="Lucida Sans Unicode"/>
      <a:cs typeface="Lucida Sans Unicode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TREA</Template>
  <TotalTime>17733</TotalTime>
  <Words>367</Words>
  <Application>Microsoft Office PowerPoint</Application>
  <PresentationFormat>Kohandatud</PresentationFormat>
  <Paragraphs>127</Paragraphs>
  <Slides>20</Slides>
  <Notes>1</Notes>
  <HiddenSlides>0</HiddenSlides>
  <MMClips>0</MMClips>
  <ScaleCrop>false</ScaleCrop>
  <HeadingPairs>
    <vt:vector size="4" baseType="variant">
      <vt:variant>
        <vt:lpstr>Kujundus</vt:lpstr>
      </vt:variant>
      <vt:variant>
        <vt:i4>11</vt:i4>
      </vt:variant>
      <vt:variant>
        <vt:lpstr>Slaiditiitlid</vt:lpstr>
      </vt:variant>
      <vt:variant>
        <vt:i4>20</vt:i4>
      </vt:variant>
    </vt:vector>
  </HeadingPairs>
  <TitlesOfParts>
    <vt:vector size="31" baseType="lpstr">
      <vt:lpstr>Office'i kujundus</vt:lpstr>
      <vt:lpstr>TREA</vt:lpstr>
      <vt:lpstr>Office'i kujundus</vt:lpstr>
      <vt:lpstr>Office'i kujundus</vt:lpstr>
      <vt:lpstr>Office'i kujundus</vt:lpstr>
      <vt:lpstr>Office'i kujundus</vt:lpstr>
      <vt:lpstr>Office'i kujundus</vt:lpstr>
      <vt:lpstr>Office'i kujundus</vt:lpstr>
      <vt:lpstr>1_Office'i kujundus</vt:lpstr>
      <vt:lpstr>Office'i kujundus</vt:lpstr>
      <vt:lpstr>Office'i kujundus</vt:lpstr>
      <vt:lpstr>Slaid 1</vt:lpstr>
      <vt:lpstr>Tartu Regiooni Energiaagentuur</vt:lpstr>
      <vt:lpstr>Slaid 3</vt:lpstr>
      <vt:lpstr>KredExi toetus – 35%</vt:lpstr>
      <vt:lpstr>Remont või renoveerimine (1)</vt:lpstr>
      <vt:lpstr>Remont või renoveerimine (2)</vt:lpstr>
      <vt:lpstr>Toetuste statistika</vt:lpstr>
      <vt:lpstr>Toetuste statistika ilma Tallinnata</vt:lpstr>
      <vt:lpstr>Slaid 9</vt:lpstr>
      <vt:lpstr>Slaid 10</vt:lpstr>
      <vt:lpstr>Slaid 11</vt:lpstr>
      <vt:lpstr>Slaid 12</vt:lpstr>
      <vt:lpstr>Slaid 13</vt:lpstr>
      <vt:lpstr>Slaid 14</vt:lpstr>
      <vt:lpstr>Energiasääst ajas</vt:lpstr>
      <vt:lpstr>Tulemuste “viibimise” põhjused</vt:lpstr>
      <vt:lpstr>Slaid 17</vt:lpstr>
      <vt:lpstr>Slaid 18</vt:lpstr>
      <vt:lpstr>Energiakulu JÄLGimise rakendus</vt:lpstr>
      <vt:lpstr>Tänan!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 1</dc:title>
  <dc:creator>Kalle</dc:creator>
  <cp:lastModifiedBy>Kalle</cp:lastModifiedBy>
  <cp:revision>394</cp:revision>
  <cp:lastPrinted>1601-01-01T00:00:00Z</cp:lastPrinted>
  <dcterms:created xsi:type="dcterms:W3CDTF">2010-09-17T12:36:30Z</dcterms:created>
  <dcterms:modified xsi:type="dcterms:W3CDTF">2013-10-05T04:43:34Z</dcterms:modified>
</cp:coreProperties>
</file>