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59" r:id="rId5"/>
    <p:sldId id="258" r:id="rId6"/>
    <p:sldId id="260" r:id="rId7"/>
    <p:sldId id="261" r:id="rId8"/>
    <p:sldId id="262" r:id="rId9"/>
    <p:sldId id="264" r:id="rId10"/>
    <p:sldId id="266" r:id="rId11"/>
    <p:sldId id="270" r:id="rId12"/>
    <p:sldId id="269" r:id="rId13"/>
    <p:sldId id="267" r:id="rId14"/>
    <p:sldId id="268" r:id="rId15"/>
    <p:sldId id="271" r:id="rId16"/>
    <p:sldId id="272" r:id="rId17"/>
    <p:sldId id="263" r:id="rId18"/>
  </p:sldIdLst>
  <p:sldSz cx="9144000" cy="6858000" type="screen4x3"/>
  <p:notesSz cx="6797675" cy="9926638"/>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itlislaid">
    <p:spTree>
      <p:nvGrpSpPr>
        <p:cNvPr id="1" name=""/>
        <p:cNvGrpSpPr/>
        <p:nvPr/>
      </p:nvGrpSpPr>
      <p:grpSpPr>
        <a:xfrm>
          <a:off x="0" y="0"/>
          <a:ext cx="0" cy="0"/>
          <a:chOff x="0" y="0"/>
          <a:chExt cx="0" cy="0"/>
        </a:xfrm>
      </p:grpSpPr>
      <p:sp>
        <p:nvSpPr>
          <p:cNvPr id="2" name="Pealkiri 1"/>
          <p:cNvSpPr>
            <a:spLocks noGrp="1"/>
          </p:cNvSpPr>
          <p:nvPr>
            <p:ph type="ctrTitle"/>
          </p:nvPr>
        </p:nvSpPr>
        <p:spPr>
          <a:xfrm>
            <a:off x="685800" y="2130425"/>
            <a:ext cx="7772400" cy="1470025"/>
          </a:xfrm>
        </p:spPr>
        <p:txBody>
          <a:bodyPr/>
          <a:lstStyle/>
          <a:p>
            <a:r>
              <a:rPr lang="et-EE" smtClean="0"/>
              <a:t>Muutke tiitli laadi</a:t>
            </a:r>
            <a:endParaRPr lang="et-EE"/>
          </a:p>
        </p:txBody>
      </p:sp>
      <p:sp>
        <p:nvSpPr>
          <p:cNvPr id="3" name="Alapealkiri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t-EE" smtClean="0"/>
              <a:t>Klõpsake laadi muutmiseks</a:t>
            </a:r>
            <a:endParaRPr lang="et-EE"/>
          </a:p>
        </p:txBody>
      </p:sp>
      <p:sp>
        <p:nvSpPr>
          <p:cNvPr id="4" name="Kuupäeva kohatäide 3"/>
          <p:cNvSpPr>
            <a:spLocks noGrp="1"/>
          </p:cNvSpPr>
          <p:nvPr>
            <p:ph type="dt" sz="half" idx="10"/>
          </p:nvPr>
        </p:nvSpPr>
        <p:spPr/>
        <p:txBody>
          <a:bodyPr/>
          <a:lstStyle/>
          <a:p>
            <a:fld id="{C08CDF03-B065-4013-B041-C103FDE7EF2A}" type="datetimeFigureOut">
              <a:rPr lang="et-EE" smtClean="0"/>
              <a:pPr/>
              <a:t>5.10.2013</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E582A452-4BC7-4DE7-BDA7-9D6717D3CB38}" type="slidenum">
              <a:rPr lang="et-EE" smtClean="0"/>
              <a:pPr/>
              <a:t>‹#›</a:t>
            </a:fld>
            <a:endParaRPr lang="et-EE"/>
          </a:p>
        </p:txBody>
      </p:sp>
    </p:spTree>
    <p:extLst>
      <p:ext uri="{BB962C8B-B14F-4D97-AF65-F5344CB8AC3E}">
        <p14:creationId xmlns="" xmlns:p14="http://schemas.microsoft.com/office/powerpoint/2010/main" val="2566732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itel ja vertikaaltekst">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tiitli laadi</a:t>
            </a:r>
            <a:endParaRPr lang="et-EE"/>
          </a:p>
        </p:txBody>
      </p:sp>
      <p:sp>
        <p:nvSpPr>
          <p:cNvPr id="3" name="Vertikaalteksti kohatäide 2"/>
          <p:cNvSpPr>
            <a:spLocks noGrp="1"/>
          </p:cNvSpPr>
          <p:nvPr>
            <p:ph type="body" orient="vert" idx="1"/>
          </p:nvPr>
        </p:nvSpPr>
        <p:spPr/>
        <p:txBody>
          <a:bodyPr vert="eaVert"/>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Kuupäeva kohatäide 3"/>
          <p:cNvSpPr>
            <a:spLocks noGrp="1"/>
          </p:cNvSpPr>
          <p:nvPr>
            <p:ph type="dt" sz="half" idx="10"/>
          </p:nvPr>
        </p:nvSpPr>
        <p:spPr/>
        <p:txBody>
          <a:bodyPr/>
          <a:lstStyle/>
          <a:p>
            <a:fld id="{C08CDF03-B065-4013-B041-C103FDE7EF2A}" type="datetimeFigureOut">
              <a:rPr lang="et-EE" smtClean="0"/>
              <a:pPr/>
              <a:t>5.10.2013</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E582A452-4BC7-4DE7-BDA7-9D6717D3CB38}" type="slidenum">
              <a:rPr lang="et-EE" smtClean="0"/>
              <a:pPr/>
              <a:t>‹#›</a:t>
            </a:fld>
            <a:endParaRPr lang="et-EE"/>
          </a:p>
        </p:txBody>
      </p:sp>
    </p:spTree>
    <p:extLst>
      <p:ext uri="{BB962C8B-B14F-4D97-AF65-F5344CB8AC3E}">
        <p14:creationId xmlns="" xmlns:p14="http://schemas.microsoft.com/office/powerpoint/2010/main" val="356709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altiitel ja tekst">
    <p:spTree>
      <p:nvGrpSpPr>
        <p:cNvPr id="1" name=""/>
        <p:cNvGrpSpPr/>
        <p:nvPr/>
      </p:nvGrpSpPr>
      <p:grpSpPr>
        <a:xfrm>
          <a:off x="0" y="0"/>
          <a:ext cx="0" cy="0"/>
          <a:chOff x="0" y="0"/>
          <a:chExt cx="0" cy="0"/>
        </a:xfrm>
      </p:grpSpPr>
      <p:sp>
        <p:nvSpPr>
          <p:cNvPr id="2" name="Vertikaaltiitel 1"/>
          <p:cNvSpPr>
            <a:spLocks noGrp="1"/>
          </p:cNvSpPr>
          <p:nvPr>
            <p:ph type="title" orient="vert"/>
          </p:nvPr>
        </p:nvSpPr>
        <p:spPr>
          <a:xfrm>
            <a:off x="6629400" y="274638"/>
            <a:ext cx="2057400" cy="5851525"/>
          </a:xfrm>
        </p:spPr>
        <p:txBody>
          <a:bodyPr vert="eaVert"/>
          <a:lstStyle/>
          <a:p>
            <a:r>
              <a:rPr lang="et-EE" smtClean="0"/>
              <a:t>Muutke tiitli laadi</a:t>
            </a:r>
            <a:endParaRPr lang="et-EE"/>
          </a:p>
        </p:txBody>
      </p:sp>
      <p:sp>
        <p:nvSpPr>
          <p:cNvPr id="3" name="Vertikaalteksti kohatäide 2"/>
          <p:cNvSpPr>
            <a:spLocks noGrp="1"/>
          </p:cNvSpPr>
          <p:nvPr>
            <p:ph type="body" orient="vert" idx="1"/>
          </p:nvPr>
        </p:nvSpPr>
        <p:spPr>
          <a:xfrm>
            <a:off x="457200" y="274638"/>
            <a:ext cx="6019800" cy="5851525"/>
          </a:xfrm>
        </p:spPr>
        <p:txBody>
          <a:bodyPr vert="eaVert"/>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Kuupäeva kohatäide 3"/>
          <p:cNvSpPr>
            <a:spLocks noGrp="1"/>
          </p:cNvSpPr>
          <p:nvPr>
            <p:ph type="dt" sz="half" idx="10"/>
          </p:nvPr>
        </p:nvSpPr>
        <p:spPr/>
        <p:txBody>
          <a:bodyPr/>
          <a:lstStyle/>
          <a:p>
            <a:fld id="{C08CDF03-B065-4013-B041-C103FDE7EF2A}" type="datetimeFigureOut">
              <a:rPr lang="et-EE" smtClean="0"/>
              <a:pPr/>
              <a:t>5.10.2013</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E582A452-4BC7-4DE7-BDA7-9D6717D3CB38}" type="slidenum">
              <a:rPr lang="et-EE" smtClean="0"/>
              <a:pPr/>
              <a:t>‹#›</a:t>
            </a:fld>
            <a:endParaRPr lang="et-EE"/>
          </a:p>
        </p:txBody>
      </p:sp>
    </p:spTree>
    <p:extLst>
      <p:ext uri="{BB962C8B-B14F-4D97-AF65-F5344CB8AC3E}">
        <p14:creationId xmlns="" xmlns:p14="http://schemas.microsoft.com/office/powerpoint/2010/main" val="697143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itel ja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tiitli laadi</a:t>
            </a:r>
            <a:endParaRPr lang="et-EE"/>
          </a:p>
        </p:txBody>
      </p:sp>
      <p:sp>
        <p:nvSpPr>
          <p:cNvPr id="3" name="Sisu kohatäide 2"/>
          <p:cNvSpPr>
            <a:spLocks noGrp="1"/>
          </p:cNvSpPr>
          <p:nvPr>
            <p:ph idx="1"/>
          </p:nvPr>
        </p:nvSpPr>
        <p:spPr/>
        <p:txBody>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Kuupäeva kohatäide 3"/>
          <p:cNvSpPr>
            <a:spLocks noGrp="1"/>
          </p:cNvSpPr>
          <p:nvPr>
            <p:ph type="dt" sz="half" idx="10"/>
          </p:nvPr>
        </p:nvSpPr>
        <p:spPr/>
        <p:txBody>
          <a:bodyPr/>
          <a:lstStyle/>
          <a:p>
            <a:fld id="{C08CDF03-B065-4013-B041-C103FDE7EF2A}" type="datetimeFigureOut">
              <a:rPr lang="et-EE" smtClean="0"/>
              <a:pPr/>
              <a:t>5.10.2013</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E582A452-4BC7-4DE7-BDA7-9D6717D3CB38}" type="slidenum">
              <a:rPr lang="et-EE" smtClean="0"/>
              <a:pPr/>
              <a:t>‹#›</a:t>
            </a:fld>
            <a:endParaRPr lang="et-EE"/>
          </a:p>
        </p:txBody>
      </p:sp>
    </p:spTree>
    <p:extLst>
      <p:ext uri="{BB962C8B-B14F-4D97-AF65-F5344CB8AC3E}">
        <p14:creationId xmlns="" xmlns:p14="http://schemas.microsoft.com/office/powerpoint/2010/main" val="38041237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Jaotise päis">
    <p:spTree>
      <p:nvGrpSpPr>
        <p:cNvPr id="1" name=""/>
        <p:cNvGrpSpPr/>
        <p:nvPr/>
      </p:nvGrpSpPr>
      <p:grpSpPr>
        <a:xfrm>
          <a:off x="0" y="0"/>
          <a:ext cx="0" cy="0"/>
          <a:chOff x="0" y="0"/>
          <a:chExt cx="0" cy="0"/>
        </a:xfrm>
      </p:grpSpPr>
      <p:sp>
        <p:nvSpPr>
          <p:cNvPr id="2" name="Pealkiri 1"/>
          <p:cNvSpPr>
            <a:spLocks noGrp="1"/>
          </p:cNvSpPr>
          <p:nvPr>
            <p:ph type="title"/>
          </p:nvPr>
        </p:nvSpPr>
        <p:spPr>
          <a:xfrm>
            <a:off x="722313" y="4406900"/>
            <a:ext cx="7772400" cy="1362075"/>
          </a:xfrm>
        </p:spPr>
        <p:txBody>
          <a:bodyPr anchor="t"/>
          <a:lstStyle>
            <a:lvl1pPr algn="l">
              <a:defRPr sz="4000" b="1" cap="all"/>
            </a:lvl1pPr>
          </a:lstStyle>
          <a:p>
            <a:r>
              <a:rPr lang="et-EE" smtClean="0"/>
              <a:t>Muutke tiitli laadi</a:t>
            </a:r>
            <a:endParaRPr lang="et-EE"/>
          </a:p>
        </p:txBody>
      </p:sp>
      <p:sp>
        <p:nvSpPr>
          <p:cNvPr id="3" name="Teksti kohatäid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smtClean="0"/>
              <a:t>Muutke teksti laade</a:t>
            </a:r>
          </a:p>
        </p:txBody>
      </p:sp>
      <p:sp>
        <p:nvSpPr>
          <p:cNvPr id="4" name="Kuupäeva kohatäide 3"/>
          <p:cNvSpPr>
            <a:spLocks noGrp="1"/>
          </p:cNvSpPr>
          <p:nvPr>
            <p:ph type="dt" sz="half" idx="10"/>
          </p:nvPr>
        </p:nvSpPr>
        <p:spPr/>
        <p:txBody>
          <a:bodyPr/>
          <a:lstStyle/>
          <a:p>
            <a:fld id="{C08CDF03-B065-4013-B041-C103FDE7EF2A}" type="datetimeFigureOut">
              <a:rPr lang="et-EE" smtClean="0"/>
              <a:pPr/>
              <a:t>5.10.2013</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E582A452-4BC7-4DE7-BDA7-9D6717D3CB38}" type="slidenum">
              <a:rPr lang="et-EE" smtClean="0"/>
              <a:pPr/>
              <a:t>‹#›</a:t>
            </a:fld>
            <a:endParaRPr lang="et-EE"/>
          </a:p>
        </p:txBody>
      </p:sp>
    </p:spTree>
    <p:extLst>
      <p:ext uri="{BB962C8B-B14F-4D97-AF65-F5344CB8AC3E}">
        <p14:creationId xmlns="" xmlns:p14="http://schemas.microsoft.com/office/powerpoint/2010/main" val="1110546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tiitli laadi</a:t>
            </a:r>
            <a:endParaRPr lang="et-EE"/>
          </a:p>
        </p:txBody>
      </p:sp>
      <p:sp>
        <p:nvSpPr>
          <p:cNvPr id="3" name="Sisu kohatäid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Sisu kohatäid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5" name="Kuupäeva kohatäide 4"/>
          <p:cNvSpPr>
            <a:spLocks noGrp="1"/>
          </p:cNvSpPr>
          <p:nvPr>
            <p:ph type="dt" sz="half" idx="10"/>
          </p:nvPr>
        </p:nvSpPr>
        <p:spPr/>
        <p:txBody>
          <a:bodyPr/>
          <a:lstStyle/>
          <a:p>
            <a:fld id="{C08CDF03-B065-4013-B041-C103FDE7EF2A}" type="datetimeFigureOut">
              <a:rPr lang="et-EE" smtClean="0"/>
              <a:pPr/>
              <a:t>5.10.2013</a:t>
            </a:fld>
            <a:endParaRPr lang="et-EE"/>
          </a:p>
        </p:txBody>
      </p:sp>
      <p:sp>
        <p:nvSpPr>
          <p:cNvPr id="6" name="Jaluse kohatäide 5"/>
          <p:cNvSpPr>
            <a:spLocks noGrp="1"/>
          </p:cNvSpPr>
          <p:nvPr>
            <p:ph type="ftr" sz="quarter" idx="11"/>
          </p:nvPr>
        </p:nvSpPr>
        <p:spPr/>
        <p:txBody>
          <a:bodyPr/>
          <a:lstStyle/>
          <a:p>
            <a:endParaRPr lang="et-EE"/>
          </a:p>
        </p:txBody>
      </p:sp>
      <p:sp>
        <p:nvSpPr>
          <p:cNvPr id="7" name="Slaidinumbri kohatäide 6"/>
          <p:cNvSpPr>
            <a:spLocks noGrp="1"/>
          </p:cNvSpPr>
          <p:nvPr>
            <p:ph type="sldNum" sz="quarter" idx="12"/>
          </p:nvPr>
        </p:nvSpPr>
        <p:spPr/>
        <p:txBody>
          <a:bodyPr/>
          <a:lstStyle/>
          <a:p>
            <a:fld id="{E582A452-4BC7-4DE7-BDA7-9D6717D3CB38}" type="slidenum">
              <a:rPr lang="et-EE" smtClean="0"/>
              <a:pPr/>
              <a:t>‹#›</a:t>
            </a:fld>
            <a:endParaRPr lang="et-EE"/>
          </a:p>
        </p:txBody>
      </p:sp>
    </p:spTree>
    <p:extLst>
      <p:ext uri="{BB962C8B-B14F-4D97-AF65-F5344CB8AC3E}">
        <p14:creationId xmlns="" xmlns:p14="http://schemas.microsoft.com/office/powerpoint/2010/main" val="1494872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õrdlus">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lvl1pPr>
              <a:defRPr/>
            </a:lvl1pPr>
          </a:lstStyle>
          <a:p>
            <a:r>
              <a:rPr lang="et-EE" smtClean="0"/>
              <a:t>Muutke tiitli laadi</a:t>
            </a:r>
            <a:endParaRPr lang="et-EE"/>
          </a:p>
        </p:txBody>
      </p:sp>
      <p:sp>
        <p:nvSpPr>
          <p:cNvPr id="3" name="Teksti kohatäid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Muutke teksti laade</a:t>
            </a:r>
          </a:p>
        </p:txBody>
      </p:sp>
      <p:sp>
        <p:nvSpPr>
          <p:cNvPr id="4" name="Sisu kohatäid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5" name="Teksti kohatäid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Muutke teksti laade</a:t>
            </a:r>
          </a:p>
        </p:txBody>
      </p:sp>
      <p:sp>
        <p:nvSpPr>
          <p:cNvPr id="6" name="Sisu kohatäid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7" name="Kuupäeva kohatäide 6"/>
          <p:cNvSpPr>
            <a:spLocks noGrp="1"/>
          </p:cNvSpPr>
          <p:nvPr>
            <p:ph type="dt" sz="half" idx="10"/>
          </p:nvPr>
        </p:nvSpPr>
        <p:spPr/>
        <p:txBody>
          <a:bodyPr/>
          <a:lstStyle/>
          <a:p>
            <a:fld id="{C08CDF03-B065-4013-B041-C103FDE7EF2A}" type="datetimeFigureOut">
              <a:rPr lang="et-EE" smtClean="0"/>
              <a:pPr/>
              <a:t>5.10.2013</a:t>
            </a:fld>
            <a:endParaRPr lang="et-EE"/>
          </a:p>
        </p:txBody>
      </p:sp>
      <p:sp>
        <p:nvSpPr>
          <p:cNvPr id="8" name="Jaluse kohatäide 7"/>
          <p:cNvSpPr>
            <a:spLocks noGrp="1"/>
          </p:cNvSpPr>
          <p:nvPr>
            <p:ph type="ftr" sz="quarter" idx="11"/>
          </p:nvPr>
        </p:nvSpPr>
        <p:spPr/>
        <p:txBody>
          <a:bodyPr/>
          <a:lstStyle/>
          <a:p>
            <a:endParaRPr lang="et-EE"/>
          </a:p>
        </p:txBody>
      </p:sp>
      <p:sp>
        <p:nvSpPr>
          <p:cNvPr id="9" name="Slaidinumbri kohatäide 8"/>
          <p:cNvSpPr>
            <a:spLocks noGrp="1"/>
          </p:cNvSpPr>
          <p:nvPr>
            <p:ph type="sldNum" sz="quarter" idx="12"/>
          </p:nvPr>
        </p:nvSpPr>
        <p:spPr/>
        <p:txBody>
          <a:bodyPr/>
          <a:lstStyle/>
          <a:p>
            <a:fld id="{E582A452-4BC7-4DE7-BDA7-9D6717D3CB38}" type="slidenum">
              <a:rPr lang="et-EE" smtClean="0"/>
              <a:pPr/>
              <a:t>‹#›</a:t>
            </a:fld>
            <a:endParaRPr lang="et-EE"/>
          </a:p>
        </p:txBody>
      </p:sp>
    </p:spTree>
    <p:extLst>
      <p:ext uri="{BB962C8B-B14F-4D97-AF65-F5344CB8AC3E}">
        <p14:creationId xmlns="" xmlns:p14="http://schemas.microsoft.com/office/powerpoint/2010/main" val="883292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inult pealkiri">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tiitli laadi</a:t>
            </a:r>
            <a:endParaRPr lang="et-EE"/>
          </a:p>
        </p:txBody>
      </p:sp>
      <p:sp>
        <p:nvSpPr>
          <p:cNvPr id="3" name="Kuupäeva kohatäide 2"/>
          <p:cNvSpPr>
            <a:spLocks noGrp="1"/>
          </p:cNvSpPr>
          <p:nvPr>
            <p:ph type="dt" sz="half" idx="10"/>
          </p:nvPr>
        </p:nvSpPr>
        <p:spPr/>
        <p:txBody>
          <a:bodyPr/>
          <a:lstStyle/>
          <a:p>
            <a:fld id="{C08CDF03-B065-4013-B041-C103FDE7EF2A}" type="datetimeFigureOut">
              <a:rPr lang="et-EE" smtClean="0"/>
              <a:pPr/>
              <a:t>5.10.2013</a:t>
            </a:fld>
            <a:endParaRPr lang="et-EE"/>
          </a:p>
        </p:txBody>
      </p:sp>
      <p:sp>
        <p:nvSpPr>
          <p:cNvPr id="4" name="Jaluse kohatäide 3"/>
          <p:cNvSpPr>
            <a:spLocks noGrp="1"/>
          </p:cNvSpPr>
          <p:nvPr>
            <p:ph type="ftr" sz="quarter" idx="11"/>
          </p:nvPr>
        </p:nvSpPr>
        <p:spPr/>
        <p:txBody>
          <a:bodyPr/>
          <a:lstStyle/>
          <a:p>
            <a:endParaRPr lang="et-EE"/>
          </a:p>
        </p:txBody>
      </p:sp>
      <p:sp>
        <p:nvSpPr>
          <p:cNvPr id="5" name="Slaidinumbri kohatäide 4"/>
          <p:cNvSpPr>
            <a:spLocks noGrp="1"/>
          </p:cNvSpPr>
          <p:nvPr>
            <p:ph type="sldNum" sz="quarter" idx="12"/>
          </p:nvPr>
        </p:nvSpPr>
        <p:spPr/>
        <p:txBody>
          <a:bodyPr/>
          <a:lstStyle/>
          <a:p>
            <a:fld id="{E582A452-4BC7-4DE7-BDA7-9D6717D3CB38}" type="slidenum">
              <a:rPr lang="et-EE" smtClean="0"/>
              <a:pPr/>
              <a:t>‹#›</a:t>
            </a:fld>
            <a:endParaRPr lang="et-EE"/>
          </a:p>
        </p:txBody>
      </p:sp>
    </p:spTree>
    <p:extLst>
      <p:ext uri="{BB962C8B-B14F-4D97-AF65-F5344CB8AC3E}">
        <p14:creationId xmlns="" xmlns:p14="http://schemas.microsoft.com/office/powerpoint/2010/main" val="1123447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ühi">
    <p:spTree>
      <p:nvGrpSpPr>
        <p:cNvPr id="1" name=""/>
        <p:cNvGrpSpPr/>
        <p:nvPr/>
      </p:nvGrpSpPr>
      <p:grpSpPr>
        <a:xfrm>
          <a:off x="0" y="0"/>
          <a:ext cx="0" cy="0"/>
          <a:chOff x="0" y="0"/>
          <a:chExt cx="0" cy="0"/>
        </a:xfrm>
      </p:grpSpPr>
      <p:sp>
        <p:nvSpPr>
          <p:cNvPr id="2" name="Kuupäeva kohatäide 1"/>
          <p:cNvSpPr>
            <a:spLocks noGrp="1"/>
          </p:cNvSpPr>
          <p:nvPr>
            <p:ph type="dt" sz="half" idx="10"/>
          </p:nvPr>
        </p:nvSpPr>
        <p:spPr/>
        <p:txBody>
          <a:bodyPr/>
          <a:lstStyle/>
          <a:p>
            <a:fld id="{C08CDF03-B065-4013-B041-C103FDE7EF2A}" type="datetimeFigureOut">
              <a:rPr lang="et-EE" smtClean="0"/>
              <a:pPr/>
              <a:t>5.10.2013</a:t>
            </a:fld>
            <a:endParaRPr lang="et-EE"/>
          </a:p>
        </p:txBody>
      </p:sp>
      <p:sp>
        <p:nvSpPr>
          <p:cNvPr id="3" name="Jaluse kohatäide 2"/>
          <p:cNvSpPr>
            <a:spLocks noGrp="1"/>
          </p:cNvSpPr>
          <p:nvPr>
            <p:ph type="ftr" sz="quarter" idx="11"/>
          </p:nvPr>
        </p:nvSpPr>
        <p:spPr/>
        <p:txBody>
          <a:bodyPr/>
          <a:lstStyle/>
          <a:p>
            <a:endParaRPr lang="et-EE"/>
          </a:p>
        </p:txBody>
      </p:sp>
      <p:sp>
        <p:nvSpPr>
          <p:cNvPr id="4" name="Slaidinumbri kohatäide 3"/>
          <p:cNvSpPr>
            <a:spLocks noGrp="1"/>
          </p:cNvSpPr>
          <p:nvPr>
            <p:ph type="sldNum" sz="quarter" idx="12"/>
          </p:nvPr>
        </p:nvSpPr>
        <p:spPr/>
        <p:txBody>
          <a:bodyPr/>
          <a:lstStyle/>
          <a:p>
            <a:fld id="{E582A452-4BC7-4DE7-BDA7-9D6717D3CB38}" type="slidenum">
              <a:rPr lang="et-EE" smtClean="0"/>
              <a:pPr/>
              <a:t>‹#›</a:t>
            </a:fld>
            <a:endParaRPr lang="et-EE"/>
          </a:p>
        </p:txBody>
      </p:sp>
    </p:spTree>
    <p:extLst>
      <p:ext uri="{BB962C8B-B14F-4D97-AF65-F5344CB8AC3E}">
        <p14:creationId xmlns="" xmlns:p14="http://schemas.microsoft.com/office/powerpoint/2010/main" val="2888030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Pealdisega sisu">
    <p:spTree>
      <p:nvGrpSpPr>
        <p:cNvPr id="1" name=""/>
        <p:cNvGrpSpPr/>
        <p:nvPr/>
      </p:nvGrpSpPr>
      <p:grpSpPr>
        <a:xfrm>
          <a:off x="0" y="0"/>
          <a:ext cx="0" cy="0"/>
          <a:chOff x="0" y="0"/>
          <a:chExt cx="0" cy="0"/>
        </a:xfrm>
      </p:grpSpPr>
      <p:sp>
        <p:nvSpPr>
          <p:cNvPr id="2" name="Pealkiri 1"/>
          <p:cNvSpPr>
            <a:spLocks noGrp="1"/>
          </p:cNvSpPr>
          <p:nvPr>
            <p:ph type="title"/>
          </p:nvPr>
        </p:nvSpPr>
        <p:spPr>
          <a:xfrm>
            <a:off x="457200" y="273050"/>
            <a:ext cx="3008313" cy="1162050"/>
          </a:xfrm>
        </p:spPr>
        <p:txBody>
          <a:bodyPr anchor="b"/>
          <a:lstStyle>
            <a:lvl1pPr algn="l">
              <a:defRPr sz="2000" b="1"/>
            </a:lvl1pPr>
          </a:lstStyle>
          <a:p>
            <a:r>
              <a:rPr lang="et-EE" smtClean="0"/>
              <a:t>Muutke tiitli laadi</a:t>
            </a:r>
            <a:endParaRPr lang="et-EE"/>
          </a:p>
        </p:txBody>
      </p:sp>
      <p:sp>
        <p:nvSpPr>
          <p:cNvPr id="3" name="Sisu kohatäid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Teksti kohatäid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smtClean="0"/>
              <a:t>Muutke teksti laade</a:t>
            </a:r>
          </a:p>
        </p:txBody>
      </p:sp>
      <p:sp>
        <p:nvSpPr>
          <p:cNvPr id="5" name="Kuupäeva kohatäide 4"/>
          <p:cNvSpPr>
            <a:spLocks noGrp="1"/>
          </p:cNvSpPr>
          <p:nvPr>
            <p:ph type="dt" sz="half" idx="10"/>
          </p:nvPr>
        </p:nvSpPr>
        <p:spPr/>
        <p:txBody>
          <a:bodyPr/>
          <a:lstStyle/>
          <a:p>
            <a:fld id="{C08CDF03-B065-4013-B041-C103FDE7EF2A}" type="datetimeFigureOut">
              <a:rPr lang="et-EE" smtClean="0"/>
              <a:pPr/>
              <a:t>5.10.2013</a:t>
            </a:fld>
            <a:endParaRPr lang="et-EE"/>
          </a:p>
        </p:txBody>
      </p:sp>
      <p:sp>
        <p:nvSpPr>
          <p:cNvPr id="6" name="Jaluse kohatäide 5"/>
          <p:cNvSpPr>
            <a:spLocks noGrp="1"/>
          </p:cNvSpPr>
          <p:nvPr>
            <p:ph type="ftr" sz="quarter" idx="11"/>
          </p:nvPr>
        </p:nvSpPr>
        <p:spPr/>
        <p:txBody>
          <a:bodyPr/>
          <a:lstStyle/>
          <a:p>
            <a:endParaRPr lang="et-EE"/>
          </a:p>
        </p:txBody>
      </p:sp>
      <p:sp>
        <p:nvSpPr>
          <p:cNvPr id="7" name="Slaidinumbri kohatäide 6"/>
          <p:cNvSpPr>
            <a:spLocks noGrp="1"/>
          </p:cNvSpPr>
          <p:nvPr>
            <p:ph type="sldNum" sz="quarter" idx="12"/>
          </p:nvPr>
        </p:nvSpPr>
        <p:spPr/>
        <p:txBody>
          <a:bodyPr/>
          <a:lstStyle/>
          <a:p>
            <a:fld id="{E582A452-4BC7-4DE7-BDA7-9D6717D3CB38}" type="slidenum">
              <a:rPr lang="et-EE" smtClean="0"/>
              <a:pPr/>
              <a:t>‹#›</a:t>
            </a:fld>
            <a:endParaRPr lang="et-EE"/>
          </a:p>
        </p:txBody>
      </p:sp>
    </p:spTree>
    <p:extLst>
      <p:ext uri="{BB962C8B-B14F-4D97-AF65-F5344CB8AC3E}">
        <p14:creationId xmlns="" xmlns:p14="http://schemas.microsoft.com/office/powerpoint/2010/main" val="1936151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ldiallkirjaga pilt">
    <p:spTree>
      <p:nvGrpSpPr>
        <p:cNvPr id="1" name=""/>
        <p:cNvGrpSpPr/>
        <p:nvPr/>
      </p:nvGrpSpPr>
      <p:grpSpPr>
        <a:xfrm>
          <a:off x="0" y="0"/>
          <a:ext cx="0" cy="0"/>
          <a:chOff x="0" y="0"/>
          <a:chExt cx="0" cy="0"/>
        </a:xfrm>
      </p:grpSpPr>
      <p:sp>
        <p:nvSpPr>
          <p:cNvPr id="2" name="Pealkiri 1"/>
          <p:cNvSpPr>
            <a:spLocks noGrp="1"/>
          </p:cNvSpPr>
          <p:nvPr>
            <p:ph type="title"/>
          </p:nvPr>
        </p:nvSpPr>
        <p:spPr>
          <a:xfrm>
            <a:off x="1792288" y="4800600"/>
            <a:ext cx="5486400" cy="566738"/>
          </a:xfrm>
        </p:spPr>
        <p:txBody>
          <a:bodyPr anchor="b"/>
          <a:lstStyle>
            <a:lvl1pPr algn="l">
              <a:defRPr sz="2000" b="1"/>
            </a:lvl1pPr>
          </a:lstStyle>
          <a:p>
            <a:r>
              <a:rPr lang="et-EE" smtClean="0"/>
              <a:t>Muutke tiitli laadi</a:t>
            </a:r>
            <a:endParaRPr lang="et-EE"/>
          </a:p>
        </p:txBody>
      </p:sp>
      <p:sp>
        <p:nvSpPr>
          <p:cNvPr id="3" name="Pildi kohatäi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a:p>
        </p:txBody>
      </p:sp>
      <p:sp>
        <p:nvSpPr>
          <p:cNvPr id="4" name="Teksti kohatäid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smtClean="0"/>
              <a:t>Muutke teksti laade</a:t>
            </a:r>
          </a:p>
        </p:txBody>
      </p:sp>
      <p:sp>
        <p:nvSpPr>
          <p:cNvPr id="5" name="Kuupäeva kohatäide 4"/>
          <p:cNvSpPr>
            <a:spLocks noGrp="1"/>
          </p:cNvSpPr>
          <p:nvPr>
            <p:ph type="dt" sz="half" idx="10"/>
          </p:nvPr>
        </p:nvSpPr>
        <p:spPr/>
        <p:txBody>
          <a:bodyPr/>
          <a:lstStyle/>
          <a:p>
            <a:fld id="{C08CDF03-B065-4013-B041-C103FDE7EF2A}" type="datetimeFigureOut">
              <a:rPr lang="et-EE" smtClean="0"/>
              <a:pPr/>
              <a:t>5.10.2013</a:t>
            </a:fld>
            <a:endParaRPr lang="et-EE"/>
          </a:p>
        </p:txBody>
      </p:sp>
      <p:sp>
        <p:nvSpPr>
          <p:cNvPr id="6" name="Jaluse kohatäide 5"/>
          <p:cNvSpPr>
            <a:spLocks noGrp="1"/>
          </p:cNvSpPr>
          <p:nvPr>
            <p:ph type="ftr" sz="quarter" idx="11"/>
          </p:nvPr>
        </p:nvSpPr>
        <p:spPr/>
        <p:txBody>
          <a:bodyPr/>
          <a:lstStyle/>
          <a:p>
            <a:endParaRPr lang="et-EE"/>
          </a:p>
        </p:txBody>
      </p:sp>
      <p:sp>
        <p:nvSpPr>
          <p:cNvPr id="7" name="Slaidinumbri kohatäide 6"/>
          <p:cNvSpPr>
            <a:spLocks noGrp="1"/>
          </p:cNvSpPr>
          <p:nvPr>
            <p:ph type="sldNum" sz="quarter" idx="12"/>
          </p:nvPr>
        </p:nvSpPr>
        <p:spPr/>
        <p:txBody>
          <a:bodyPr/>
          <a:lstStyle/>
          <a:p>
            <a:fld id="{E582A452-4BC7-4DE7-BDA7-9D6717D3CB38}" type="slidenum">
              <a:rPr lang="et-EE" smtClean="0"/>
              <a:pPr/>
              <a:t>‹#›</a:t>
            </a:fld>
            <a:endParaRPr lang="et-EE"/>
          </a:p>
        </p:txBody>
      </p:sp>
    </p:spTree>
    <p:extLst>
      <p:ext uri="{BB962C8B-B14F-4D97-AF65-F5344CB8AC3E}">
        <p14:creationId xmlns="" xmlns:p14="http://schemas.microsoft.com/office/powerpoint/2010/main" val="2511803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ealkirja kohatäid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t-EE" smtClean="0"/>
              <a:t>Muutke tiitli laadi</a:t>
            </a:r>
            <a:endParaRPr lang="et-EE"/>
          </a:p>
        </p:txBody>
      </p:sp>
      <p:sp>
        <p:nvSpPr>
          <p:cNvPr id="3" name="Teksti kohatäid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Kuupäeva kohatäid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8CDF03-B065-4013-B041-C103FDE7EF2A}" type="datetimeFigureOut">
              <a:rPr lang="et-EE" smtClean="0"/>
              <a:pPr/>
              <a:t>5.10.2013</a:t>
            </a:fld>
            <a:endParaRPr lang="et-EE"/>
          </a:p>
        </p:txBody>
      </p:sp>
      <p:sp>
        <p:nvSpPr>
          <p:cNvPr id="5" name="Jaluse kohatäid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t-EE"/>
          </a:p>
        </p:txBody>
      </p:sp>
      <p:sp>
        <p:nvSpPr>
          <p:cNvPr id="6" name="Slaidinumbri kohatä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82A452-4BC7-4DE7-BDA7-9D6717D3CB38}" type="slidenum">
              <a:rPr lang="et-EE" smtClean="0"/>
              <a:pPr/>
              <a:t>‹#›</a:t>
            </a:fld>
            <a:endParaRPr lang="et-EE"/>
          </a:p>
        </p:txBody>
      </p:sp>
    </p:spTree>
    <p:extLst>
      <p:ext uri="{BB962C8B-B14F-4D97-AF65-F5344CB8AC3E}">
        <p14:creationId xmlns="" xmlns:p14="http://schemas.microsoft.com/office/powerpoint/2010/main" val="18248577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ctrTitle"/>
          </p:nvPr>
        </p:nvSpPr>
        <p:spPr/>
        <p:txBody>
          <a:bodyPr>
            <a:normAutofit fontScale="90000"/>
          </a:bodyPr>
          <a:lstStyle/>
          <a:p>
            <a:pPr>
              <a:spcBef>
                <a:spcPct val="20000"/>
              </a:spcBef>
            </a:pPr>
            <a:r>
              <a:rPr lang="et-EE" sz="6000" dirty="0" smtClean="0">
                <a:latin typeface="Algerian" pitchFamily="82" charset="0"/>
              </a:rPr>
              <a:t>Menetlus kohtus – MIS seal juhtub?</a:t>
            </a:r>
            <a:r>
              <a:rPr lang="et-EE" sz="5400" dirty="0" smtClean="0">
                <a:latin typeface="Algerian" pitchFamily="82" charset="0"/>
              </a:rPr>
              <a:t/>
            </a:r>
            <a:br>
              <a:rPr lang="et-EE" sz="5400" dirty="0" smtClean="0">
                <a:latin typeface="Algerian" pitchFamily="82" charset="0"/>
              </a:rPr>
            </a:br>
            <a:r>
              <a:rPr lang="et-EE" dirty="0" smtClean="0">
                <a:latin typeface="Algerian" pitchFamily="82" charset="0"/>
              </a:rPr>
              <a:t/>
            </a:r>
            <a:br>
              <a:rPr lang="et-EE" dirty="0" smtClean="0">
                <a:latin typeface="Algerian" pitchFamily="82" charset="0"/>
              </a:rPr>
            </a:br>
            <a:r>
              <a:rPr lang="et-EE" dirty="0" smtClean="0"/>
              <a:t/>
            </a:r>
            <a:br>
              <a:rPr lang="et-EE" dirty="0" smtClean="0"/>
            </a:br>
            <a:r>
              <a:rPr lang="et-EE" dirty="0" err="1" smtClean="0">
                <a:latin typeface="Calibri" pitchFamily="34" charset="0"/>
              </a:rPr>
              <a:t>Eveli</a:t>
            </a:r>
            <a:r>
              <a:rPr lang="et-EE" dirty="0" smtClean="0">
                <a:latin typeface="Calibri" pitchFamily="34" charset="0"/>
              </a:rPr>
              <a:t> </a:t>
            </a:r>
            <a:r>
              <a:rPr lang="et-EE" dirty="0" err="1" smtClean="0">
                <a:latin typeface="Calibri" pitchFamily="34" charset="0"/>
              </a:rPr>
              <a:t>Vavrenjuk</a:t>
            </a:r>
            <a:r>
              <a:rPr lang="et-EE" dirty="0" smtClean="0">
                <a:latin typeface="Calibri" pitchFamily="34" charset="0"/>
              </a:rPr>
              <a:t/>
            </a:r>
            <a:br>
              <a:rPr lang="et-EE" dirty="0" smtClean="0">
                <a:latin typeface="Calibri" pitchFamily="34" charset="0"/>
              </a:rPr>
            </a:br>
            <a:r>
              <a:rPr lang="et-EE" dirty="0" smtClean="0">
                <a:latin typeface="Calibri" pitchFamily="34" charset="0"/>
              </a:rPr>
              <a:t>Tartu          </a:t>
            </a:r>
            <a:r>
              <a:rPr lang="et-EE" dirty="0" err="1" smtClean="0">
                <a:latin typeface="Calibri" pitchFamily="34" charset="0"/>
              </a:rPr>
              <a:t>Tartu</a:t>
            </a:r>
            <a:r>
              <a:rPr lang="et-EE" dirty="0" smtClean="0">
                <a:latin typeface="Calibri" pitchFamily="34" charset="0"/>
              </a:rPr>
              <a:t> Maakohtu kohtunik</a:t>
            </a:r>
            <a:br>
              <a:rPr lang="et-EE" dirty="0" smtClean="0">
                <a:latin typeface="Calibri" pitchFamily="34" charset="0"/>
              </a:rPr>
            </a:br>
            <a:r>
              <a:rPr lang="et-EE" dirty="0" smtClean="0">
                <a:latin typeface="Calibri" pitchFamily="34" charset="0"/>
              </a:rPr>
              <a:t>05.10.2013</a:t>
            </a:r>
            <a:r>
              <a:rPr lang="et-EE" dirty="0" smtClean="0">
                <a:latin typeface="Calibri" pitchFamily="34" charset="0"/>
              </a:rPr>
              <a:t/>
            </a:r>
            <a:br>
              <a:rPr lang="et-EE" dirty="0" smtClean="0">
                <a:latin typeface="Calibri" pitchFamily="34" charset="0"/>
              </a:rPr>
            </a:br>
            <a:endParaRPr lang="et-EE" dirty="0"/>
          </a:p>
        </p:txBody>
      </p:sp>
      <p:pic>
        <p:nvPicPr>
          <p:cNvPr id="4" name="Picture 4" descr="themis"/>
          <p:cNvPicPr>
            <a:picLocks noChangeAspect="1" noChangeArrowheads="1"/>
          </p:cNvPicPr>
          <p:nvPr/>
        </p:nvPicPr>
        <p:blipFill>
          <a:blip r:embed="rId2"/>
          <a:srcRect/>
          <a:stretch>
            <a:fillRect/>
          </a:stretch>
        </p:blipFill>
        <p:spPr bwMode="auto">
          <a:xfrm>
            <a:off x="611188" y="1916113"/>
            <a:ext cx="2452687" cy="3752850"/>
          </a:xfrm>
          <a:prstGeom prst="rect">
            <a:avLst/>
          </a:prstGeom>
          <a:noFill/>
          <a:ln w="9525">
            <a:noFill/>
            <a:miter lim="800000"/>
            <a:headEnd/>
            <a:tailEnd/>
          </a:ln>
        </p:spPr>
      </p:pic>
    </p:spTree>
    <p:extLst>
      <p:ext uri="{BB962C8B-B14F-4D97-AF65-F5344CB8AC3E}">
        <p14:creationId xmlns="" xmlns:p14="http://schemas.microsoft.com/office/powerpoint/2010/main" val="2546252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fontScale="90000"/>
          </a:bodyPr>
          <a:lstStyle/>
          <a:p>
            <a:r>
              <a:rPr lang="et-EE" dirty="0" smtClean="0"/>
              <a:t>Korteriomanike kokkulepe ja korteriomanike üldkoosoleku otsused.</a:t>
            </a:r>
            <a:endParaRPr lang="et-EE" dirty="0"/>
          </a:p>
        </p:txBody>
      </p:sp>
      <p:sp>
        <p:nvSpPr>
          <p:cNvPr id="3" name="Sisu kohatäide 2"/>
          <p:cNvSpPr>
            <a:spLocks noGrp="1"/>
          </p:cNvSpPr>
          <p:nvPr>
            <p:ph idx="1"/>
          </p:nvPr>
        </p:nvSpPr>
        <p:spPr/>
        <p:txBody>
          <a:bodyPr>
            <a:normAutofit/>
          </a:bodyPr>
          <a:lstStyle/>
          <a:p>
            <a:pPr algn="just"/>
            <a:r>
              <a:rPr lang="et-EE" dirty="0" smtClean="0"/>
              <a:t> eluruumi hooldus – tööd, millega hoitakse elamu kasutuskõlblikus korras ja tagatakse elamu ümbruse korrashoid.</a:t>
            </a:r>
          </a:p>
          <a:p>
            <a:pPr algn="just"/>
            <a:r>
              <a:rPr lang="et-EE" dirty="0" smtClean="0"/>
              <a:t>Eluruumi remont – ehituskonstruktsioonide, tehnosüsteemide või nende osade paigaldamine, eemaldamine, asendamine või ennistamine</a:t>
            </a:r>
          </a:p>
          <a:p>
            <a:pPr algn="just">
              <a:buNone/>
            </a:pPr>
            <a:endParaRPr lang="et-EE"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endParaRPr lang="et-EE"/>
          </a:p>
        </p:txBody>
      </p:sp>
      <p:sp>
        <p:nvSpPr>
          <p:cNvPr id="3" name="Sisu kohatäide 2"/>
          <p:cNvSpPr>
            <a:spLocks noGrp="1"/>
          </p:cNvSpPr>
          <p:nvPr>
            <p:ph idx="1"/>
          </p:nvPr>
        </p:nvSpPr>
        <p:spPr/>
        <p:txBody>
          <a:bodyPr/>
          <a:lstStyle/>
          <a:p>
            <a:pPr algn="just"/>
            <a:r>
              <a:rPr lang="et-EE" dirty="0" smtClean="0"/>
              <a:t>Korteriühistuga valitsetava kortermaja puhul tuleb esmalt hinnata, kas korteriomanike lahendatava küsimuse saab üldse otsustada korteriühistu liikmete üldkoosolek, ning kas otsuse saab teha põhikirjajärgse häälteenamusega või on tegemist kaasomandi kasutamise keskse küsimusega, milleks on vajalik kaasomanike kokkulepe asjaõigusseaduse järgi.</a:t>
            </a:r>
            <a:endParaRPr lang="et-EE"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endParaRPr lang="et-EE"/>
          </a:p>
        </p:txBody>
      </p:sp>
      <p:sp>
        <p:nvSpPr>
          <p:cNvPr id="3" name="Sisu kohatäide 2"/>
          <p:cNvSpPr>
            <a:spLocks noGrp="1"/>
          </p:cNvSpPr>
          <p:nvPr>
            <p:ph idx="1"/>
          </p:nvPr>
        </p:nvSpPr>
        <p:spPr/>
        <p:txBody>
          <a:bodyPr>
            <a:normAutofit fontScale="92500" lnSpcReduction="10000"/>
          </a:bodyPr>
          <a:lstStyle/>
          <a:p>
            <a:pPr algn="just"/>
            <a:r>
              <a:rPr lang="et-EE" dirty="0" smtClean="0"/>
              <a:t>Kaasomanikud valdavad ja kasutavad ühist asja kokkuleppe või kaasomanike enamuse otsuse kohaselt, kui sellele enamusele kuulub suurem osa ühises asjas.</a:t>
            </a:r>
          </a:p>
          <a:p>
            <a:pPr algn="just"/>
            <a:r>
              <a:rPr lang="et-EE" dirty="0" smtClean="0"/>
              <a:t>Seadusandja on siiski nimetanud ka juhtumid, mida saab lahendada üksnes kaasomanike kokkuleppel, mitte enamuse otsusega. Nt asja võõrandamine või koormamine, asja või selle majandusliku otstarbe oluline muutmine – peab olema kaasomanike kokkulepe.</a:t>
            </a:r>
            <a:endParaRPr lang="et-EE"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endParaRPr lang="et-EE"/>
          </a:p>
        </p:txBody>
      </p:sp>
      <p:sp>
        <p:nvSpPr>
          <p:cNvPr id="3" name="Sisu kohatäide 2"/>
          <p:cNvSpPr>
            <a:spLocks noGrp="1"/>
          </p:cNvSpPr>
          <p:nvPr>
            <p:ph idx="1"/>
          </p:nvPr>
        </p:nvSpPr>
        <p:spPr/>
        <p:txBody>
          <a:bodyPr>
            <a:normAutofit fontScale="92500" lnSpcReduction="10000"/>
          </a:bodyPr>
          <a:lstStyle/>
          <a:p>
            <a:pPr algn="just"/>
            <a:r>
              <a:rPr lang="et-EE" dirty="0" smtClean="0"/>
              <a:t>Seaduse järgi nõutavat korteriomanike kokkulepet ei asenda häälteenamusega vastu võetud üldkoosoleku otsused ning lähtuda tuleb seadusest.</a:t>
            </a:r>
          </a:p>
          <a:p>
            <a:pPr algn="just"/>
            <a:r>
              <a:rPr lang="et-EE" dirty="0" smtClean="0"/>
              <a:t>Näiteks: ühise asja oluline muutmine – tuleb lahendada üksnes kaasomanike kokkuleppel. Selle kokkuleppega on võrdsustatav korteriühistu üldkoosoleku otsus, mille poolt on hääletanud kõik korteriomanikud.</a:t>
            </a:r>
          </a:p>
          <a:p>
            <a:pPr algn="just">
              <a:buNone/>
            </a:pPr>
            <a:r>
              <a:rPr lang="et-EE" dirty="0" smtClean="0"/>
              <a:t> </a:t>
            </a:r>
            <a:endParaRPr lang="et-EE"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endParaRPr lang="et-EE"/>
          </a:p>
        </p:txBody>
      </p:sp>
      <p:sp>
        <p:nvSpPr>
          <p:cNvPr id="3" name="Sisu kohatäide 2"/>
          <p:cNvSpPr>
            <a:spLocks noGrp="1"/>
          </p:cNvSpPr>
          <p:nvPr>
            <p:ph idx="1"/>
          </p:nvPr>
        </p:nvSpPr>
        <p:spPr/>
        <p:txBody>
          <a:bodyPr/>
          <a:lstStyle/>
          <a:p>
            <a:pPr algn="just"/>
            <a:r>
              <a:rPr lang="et-EE" dirty="0" smtClean="0"/>
              <a:t>korteriomanike kokkulepet ei asenda häälteenamusega vastu võetud üldkoosoleku otsused.</a:t>
            </a:r>
          </a:p>
          <a:p>
            <a:pPr algn="just"/>
            <a:r>
              <a:rPr lang="et-EE" dirty="0" smtClean="0"/>
              <a:t>Korteriomanike üldkoosoleku otsust saaks käsitada korteriomanike kokkuleppena üksnes juhul, kui koosolekul osaleksid kõik korteriomanikud ja kõik hääletaksid otsuse vastuvõtmise poolt.</a:t>
            </a:r>
          </a:p>
          <a:p>
            <a:endParaRPr lang="et-EE"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endParaRPr lang="et-EE"/>
          </a:p>
        </p:txBody>
      </p:sp>
      <p:sp>
        <p:nvSpPr>
          <p:cNvPr id="3" name="Sisu kohatäide 2"/>
          <p:cNvSpPr>
            <a:spLocks noGrp="1"/>
          </p:cNvSpPr>
          <p:nvPr>
            <p:ph idx="1"/>
          </p:nvPr>
        </p:nvSpPr>
        <p:spPr>
          <a:xfrm>
            <a:off x="500034" y="1357298"/>
            <a:ext cx="8229600" cy="4525963"/>
          </a:xfrm>
        </p:spPr>
        <p:txBody>
          <a:bodyPr>
            <a:normAutofit fontScale="77500" lnSpcReduction="20000"/>
          </a:bodyPr>
          <a:lstStyle/>
          <a:p>
            <a:pPr algn="just"/>
            <a:r>
              <a:rPr lang="et-EE" dirty="0" smtClean="0"/>
              <a:t>ka nõuetekohaselt vastuvõetud otsuse täitmine võib erandlikel asjaoludel olla täielikult või osaliselt nii korteriühistuga kui ka selleta valitsetavas kortermajas eelkõige otsuse vastu hääletanud korteriomaniku suhtes vastuolus hea usu põhimõttega, mistõttu võib viimane sel põhjusel otsuse täitmisest keelduda. See võib mh tähendada, et otsuse vastu hääletanud korteriomanikult ei saa vähemalt tervikuna nõuda enamuse otsusel tehtud muude kui vajalike kulutuste hüvitamist, kui majanduslikel või muudel põhjustel ei saa temalt kulude kandmist täies ulatuses eeldada, kuna see tooks talle kaasa rasked tagajärjed. (ebamõistlikud kulutused, heade kommetega vastuolus olev)</a:t>
            </a:r>
            <a:endParaRPr lang="et-EE"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endParaRPr lang="et-EE"/>
          </a:p>
        </p:txBody>
      </p:sp>
      <p:sp>
        <p:nvSpPr>
          <p:cNvPr id="3" name="Sisu kohatäide 2"/>
          <p:cNvSpPr>
            <a:spLocks noGrp="1"/>
          </p:cNvSpPr>
          <p:nvPr>
            <p:ph idx="1"/>
          </p:nvPr>
        </p:nvSpPr>
        <p:spPr/>
        <p:txBody>
          <a:bodyPr/>
          <a:lstStyle/>
          <a:p>
            <a:pPr algn="just"/>
            <a:r>
              <a:rPr lang="et-EE" dirty="0" smtClean="0"/>
              <a:t>korteriomanike seadusliku otsuse täitmine võib olla vastuolus hea usu põhimõttega, kui see on mõne korteriomanikust ühistu liikme suhtes ebaproportsionaalne. </a:t>
            </a:r>
            <a:endParaRPr lang="et-EE"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endParaRPr lang="et-EE"/>
          </a:p>
        </p:txBody>
      </p:sp>
      <p:sp>
        <p:nvSpPr>
          <p:cNvPr id="3" name="Sisu kohatäide 2"/>
          <p:cNvSpPr>
            <a:spLocks noGrp="1"/>
          </p:cNvSpPr>
          <p:nvPr>
            <p:ph idx="1"/>
          </p:nvPr>
        </p:nvSpPr>
        <p:spPr/>
        <p:txBody>
          <a:bodyPr/>
          <a:lstStyle/>
          <a:p>
            <a:pPr lvl="4">
              <a:buFontTx/>
              <a:buNone/>
            </a:pPr>
            <a:endParaRPr lang="et-EE" sz="2800" dirty="0" smtClean="0">
              <a:latin typeface="Times New Roman" pitchFamily="18" charset="0"/>
            </a:endParaRPr>
          </a:p>
          <a:p>
            <a:pPr lvl="4">
              <a:buFontTx/>
              <a:buNone/>
            </a:pPr>
            <a:endParaRPr lang="et-EE" sz="2800">
              <a:latin typeface="Times New Roman" pitchFamily="18" charset="0"/>
            </a:endParaRPr>
          </a:p>
          <a:p>
            <a:pPr lvl="4">
              <a:buFontTx/>
              <a:buNone/>
            </a:pPr>
            <a:r>
              <a:rPr lang="et-EE" sz="2800" smtClean="0">
                <a:latin typeface="Times New Roman" pitchFamily="18" charset="0"/>
              </a:rPr>
              <a:t>Tänan </a:t>
            </a:r>
            <a:r>
              <a:rPr lang="et-EE" sz="2800" dirty="0">
                <a:latin typeface="Times New Roman" pitchFamily="18" charset="0"/>
              </a:rPr>
              <a:t>kuulamast ja</a:t>
            </a:r>
          </a:p>
          <a:p>
            <a:pPr>
              <a:buFontTx/>
              <a:buNone/>
            </a:pPr>
            <a:r>
              <a:rPr lang="et-EE" sz="2800" dirty="0">
                <a:latin typeface="Times New Roman" pitchFamily="18" charset="0"/>
              </a:rPr>
              <a:t>                       toredat päeva jätku!</a:t>
            </a:r>
          </a:p>
          <a:p>
            <a:endParaRPr lang="et-EE" dirty="0"/>
          </a:p>
        </p:txBody>
      </p:sp>
    </p:spTree>
    <p:extLst>
      <p:ext uri="{BB962C8B-B14F-4D97-AF65-F5344CB8AC3E}">
        <p14:creationId xmlns="" xmlns:p14="http://schemas.microsoft.com/office/powerpoint/2010/main" val="40107701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endParaRPr lang="et-EE"/>
          </a:p>
        </p:txBody>
      </p:sp>
      <p:sp>
        <p:nvSpPr>
          <p:cNvPr id="3" name="Sisu kohatäide 2"/>
          <p:cNvSpPr>
            <a:spLocks noGrp="1"/>
          </p:cNvSpPr>
          <p:nvPr>
            <p:ph idx="1"/>
          </p:nvPr>
        </p:nvSpPr>
        <p:spPr/>
        <p:txBody>
          <a:bodyPr/>
          <a:lstStyle/>
          <a:p>
            <a:pPr algn="just"/>
            <a:r>
              <a:rPr lang="et-EE" dirty="0" smtClean="0"/>
              <a:t>Õiglane õigus saaks võimalikuks vaid siis, kui õiglase õigusega kaasneks õiglane õigusemõistmine.</a:t>
            </a:r>
          </a:p>
          <a:p>
            <a:pPr algn="just"/>
            <a:endParaRPr lang="et-EE" dirty="0"/>
          </a:p>
          <a:p>
            <a:pPr algn="just"/>
            <a:r>
              <a:rPr lang="et-EE" altLang="et-EE" dirty="0" err="1" smtClean="0"/>
              <a:t>Henke</a:t>
            </a:r>
            <a:r>
              <a:rPr lang="et-EE" altLang="et-EE" dirty="0" smtClean="0"/>
              <a:t> on öelnud – otsust </a:t>
            </a:r>
            <a:r>
              <a:rPr lang="et-EE" altLang="et-EE" dirty="0"/>
              <a:t>rahu ja õigluse üle nimetatakse </a:t>
            </a:r>
            <a:r>
              <a:rPr lang="et-EE" altLang="et-EE" dirty="0" smtClean="0"/>
              <a:t>õiguseks.</a:t>
            </a:r>
          </a:p>
          <a:p>
            <a:pPr marL="0" indent="0" algn="just">
              <a:buNone/>
            </a:pPr>
            <a:endParaRPr lang="et-EE" dirty="0" smtClean="0"/>
          </a:p>
          <a:p>
            <a:pPr marL="0" indent="0">
              <a:buNone/>
            </a:pPr>
            <a:endParaRPr lang="et-EE" dirty="0"/>
          </a:p>
        </p:txBody>
      </p:sp>
    </p:spTree>
    <p:extLst>
      <p:ext uri="{BB962C8B-B14F-4D97-AF65-F5344CB8AC3E}">
        <p14:creationId xmlns="" xmlns:p14="http://schemas.microsoft.com/office/powerpoint/2010/main" val="29462439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fontScale="90000"/>
          </a:bodyPr>
          <a:lstStyle/>
          <a:p>
            <a:r>
              <a:rPr lang="et-EE" dirty="0" smtClean="0"/>
              <a:t>Kui suured on kulud erinevate menetluste korral?</a:t>
            </a:r>
            <a:endParaRPr lang="et-EE" dirty="0"/>
          </a:p>
        </p:txBody>
      </p:sp>
      <p:sp>
        <p:nvSpPr>
          <p:cNvPr id="3" name="Sisu kohatäide 2"/>
          <p:cNvSpPr>
            <a:spLocks noGrp="1"/>
          </p:cNvSpPr>
          <p:nvPr>
            <p:ph idx="1"/>
          </p:nvPr>
        </p:nvSpPr>
        <p:spPr/>
        <p:txBody>
          <a:bodyPr/>
          <a:lstStyle/>
          <a:p>
            <a:pPr marL="0" indent="0" algn="just">
              <a:buNone/>
            </a:pPr>
            <a:r>
              <a:rPr lang="et-EE" dirty="0" smtClean="0"/>
              <a:t>Näiteks on võlg 500 eurot.</a:t>
            </a:r>
          </a:p>
          <a:p>
            <a:pPr marL="514350" indent="-514350" algn="just">
              <a:buAutoNum type="arabicPeriod"/>
            </a:pPr>
            <a:r>
              <a:rPr lang="et-EE" dirty="0" smtClean="0"/>
              <a:t>Maksekäsu kiirmenetlusse avalduse esitamine maksab 45 eurot (3% põhinõudelt, mitte vähem kui 45 eurot).</a:t>
            </a:r>
          </a:p>
          <a:p>
            <a:pPr marL="514350" indent="-514350" algn="just">
              <a:buAutoNum type="arabicPeriod"/>
            </a:pPr>
            <a:r>
              <a:rPr lang="et-EE" dirty="0" smtClean="0"/>
              <a:t>E-toimiku kaudu kohtusse avalduse esitamine – 75 eurot</a:t>
            </a:r>
          </a:p>
          <a:p>
            <a:pPr marL="514350" indent="-514350" algn="just">
              <a:buAutoNum type="arabicPeriod"/>
            </a:pPr>
            <a:r>
              <a:rPr lang="et-EE" dirty="0" smtClean="0"/>
              <a:t>Kohtusse paberil hagiavalduse toomine - 100 eurot.</a:t>
            </a:r>
          </a:p>
          <a:p>
            <a:pPr marL="514350" indent="-514350">
              <a:buAutoNum type="arabicPeriod"/>
            </a:pPr>
            <a:endParaRPr lang="et-EE" dirty="0"/>
          </a:p>
        </p:txBody>
      </p:sp>
    </p:spTree>
    <p:extLst>
      <p:ext uri="{BB962C8B-B14F-4D97-AF65-F5344CB8AC3E}">
        <p14:creationId xmlns="" xmlns:p14="http://schemas.microsoft.com/office/powerpoint/2010/main" val="3841952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a:t>Mis on maksekäsu kiirmenetlus</a:t>
            </a:r>
          </a:p>
        </p:txBody>
      </p:sp>
      <p:sp>
        <p:nvSpPr>
          <p:cNvPr id="3" name="Sisu kohatäide 2"/>
          <p:cNvSpPr>
            <a:spLocks noGrp="1"/>
          </p:cNvSpPr>
          <p:nvPr>
            <p:ph idx="1"/>
          </p:nvPr>
        </p:nvSpPr>
        <p:spPr/>
        <p:txBody>
          <a:bodyPr/>
          <a:lstStyle/>
          <a:p>
            <a:pPr algn="just"/>
            <a:r>
              <a:rPr lang="et-EE" dirty="0"/>
              <a:t>Maksekäsu kiirmenetlus on lihtsustatud kirjalik menetlus, mis annab võimaluse kohtuistungita ja väiksemate kuludega saada rahalist võlga välja mõistev kohtulahend. </a:t>
            </a:r>
            <a:br>
              <a:rPr lang="et-EE" dirty="0"/>
            </a:br>
            <a:r>
              <a:rPr lang="et-EE" dirty="0"/>
              <a:t>Maksekäsu kiirmenetlus aitab kokku hoida nii sissenõudja aega kui raha ning lihtsustab oluliselt kohtumenetlust sellistes vaidlustes, kus võlgnik on passiivne ega tunne menetluse vastu huvi või üritab seda venitada. </a:t>
            </a:r>
          </a:p>
        </p:txBody>
      </p:sp>
    </p:spTree>
    <p:extLst>
      <p:ext uri="{BB962C8B-B14F-4D97-AF65-F5344CB8AC3E}">
        <p14:creationId xmlns="" xmlns:p14="http://schemas.microsoft.com/office/powerpoint/2010/main" val="21370160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 </a:t>
            </a:r>
            <a:endParaRPr lang="et-EE" dirty="0"/>
          </a:p>
        </p:txBody>
      </p:sp>
      <p:sp>
        <p:nvSpPr>
          <p:cNvPr id="3" name="Sisu kohatäide 2"/>
          <p:cNvSpPr>
            <a:spLocks noGrp="1"/>
          </p:cNvSpPr>
          <p:nvPr>
            <p:ph idx="1"/>
          </p:nvPr>
        </p:nvSpPr>
        <p:spPr/>
        <p:txBody>
          <a:bodyPr>
            <a:normAutofit fontScale="92500" lnSpcReduction="10000"/>
          </a:bodyPr>
          <a:lstStyle/>
          <a:p>
            <a:pPr algn="just"/>
            <a:r>
              <a:rPr lang="et-EE" dirty="0"/>
              <a:t>Maksekäsu kiirmenetluse sisseviimise eesmärgiks oli teatud lihtsamate nõuete </a:t>
            </a:r>
            <a:r>
              <a:rPr lang="et-EE" dirty="0" smtClean="0"/>
              <a:t>menetlemise kiirendamine ja menetlusökonoomia.</a:t>
            </a:r>
          </a:p>
          <a:p>
            <a:pPr algn="just"/>
            <a:r>
              <a:rPr lang="et-EE" i="1" dirty="0" smtClean="0"/>
              <a:t>Kohus rahuldab maksekäsu </a:t>
            </a:r>
            <a:r>
              <a:rPr lang="et-EE" i="1" dirty="0"/>
              <a:t>kiirmenetluse</a:t>
            </a:r>
          </a:p>
          <a:p>
            <a:pPr marL="0" indent="0" algn="just">
              <a:buNone/>
            </a:pPr>
            <a:r>
              <a:rPr lang="et-EE" i="1" dirty="0"/>
              <a:t>avalduse, kontrollimata nõude </a:t>
            </a:r>
            <a:r>
              <a:rPr lang="et-EE" i="1" dirty="0" smtClean="0"/>
              <a:t>tõendatust.</a:t>
            </a:r>
          </a:p>
          <a:p>
            <a:pPr algn="just"/>
            <a:r>
              <a:rPr lang="et-EE" dirty="0"/>
              <a:t>Lepinguvälistest nõuetest </a:t>
            </a:r>
            <a:r>
              <a:rPr lang="et-EE" dirty="0" smtClean="0"/>
              <a:t>kohaldatakse maksekäsu </a:t>
            </a:r>
            <a:r>
              <a:rPr lang="et-EE" dirty="0"/>
              <a:t>kiirmenetlust erandina ka juhul, kui nõue </a:t>
            </a:r>
            <a:r>
              <a:rPr lang="et-EE" dirty="0" smtClean="0"/>
              <a:t>tuleneb </a:t>
            </a:r>
            <a:r>
              <a:rPr lang="fi-FI" dirty="0" err="1" smtClean="0"/>
              <a:t>korteriomanike</a:t>
            </a:r>
            <a:r>
              <a:rPr lang="fi-FI" dirty="0" smtClean="0"/>
              <a:t> </a:t>
            </a:r>
            <a:r>
              <a:rPr lang="fi-FI" dirty="0" err="1"/>
              <a:t>ühisuse</a:t>
            </a:r>
            <a:r>
              <a:rPr lang="fi-FI" dirty="0"/>
              <a:t> </a:t>
            </a:r>
            <a:r>
              <a:rPr lang="fi-FI" dirty="0" err="1"/>
              <a:t>või</a:t>
            </a:r>
            <a:r>
              <a:rPr lang="fi-FI" dirty="0"/>
              <a:t> </a:t>
            </a:r>
            <a:r>
              <a:rPr lang="fi-FI" dirty="0" err="1"/>
              <a:t>korteriühistu</a:t>
            </a:r>
            <a:r>
              <a:rPr lang="fi-FI" dirty="0"/>
              <a:t> ja </a:t>
            </a:r>
            <a:r>
              <a:rPr lang="fi-FI" dirty="0" err="1"/>
              <a:t>korteriomanike</a:t>
            </a:r>
            <a:r>
              <a:rPr lang="fi-FI" dirty="0"/>
              <a:t> </a:t>
            </a:r>
            <a:r>
              <a:rPr lang="fi-FI" dirty="0" err="1"/>
              <a:t>vahelisest</a:t>
            </a:r>
            <a:r>
              <a:rPr lang="fi-FI" dirty="0"/>
              <a:t> </a:t>
            </a:r>
            <a:r>
              <a:rPr lang="fi-FI" dirty="0" err="1"/>
              <a:t>suhtest</a:t>
            </a:r>
            <a:r>
              <a:rPr lang="fi-FI" dirty="0"/>
              <a:t>.</a:t>
            </a:r>
            <a:endParaRPr lang="et-EE" dirty="0"/>
          </a:p>
        </p:txBody>
      </p:sp>
    </p:spTree>
    <p:extLst>
      <p:ext uri="{BB962C8B-B14F-4D97-AF65-F5344CB8AC3E}">
        <p14:creationId xmlns="" xmlns:p14="http://schemas.microsoft.com/office/powerpoint/2010/main" val="235586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fontScale="90000"/>
          </a:bodyPr>
          <a:lstStyle/>
          <a:p>
            <a:r>
              <a:rPr lang="et-EE" dirty="0" smtClean="0"/>
              <a:t>Maksekäsk tunnustatud nõude osas</a:t>
            </a:r>
            <a:endParaRPr lang="et-EE" dirty="0"/>
          </a:p>
        </p:txBody>
      </p:sp>
      <p:sp>
        <p:nvSpPr>
          <p:cNvPr id="3" name="Sisu kohatäide 2"/>
          <p:cNvSpPr>
            <a:spLocks noGrp="1"/>
          </p:cNvSpPr>
          <p:nvPr>
            <p:ph idx="1"/>
          </p:nvPr>
        </p:nvSpPr>
        <p:spPr/>
        <p:txBody>
          <a:bodyPr/>
          <a:lstStyle/>
          <a:p>
            <a:pPr algn="just"/>
            <a:r>
              <a:rPr lang="et-EE" dirty="0" smtClean="0"/>
              <a:t>Kehtib Tsiviilkohtumenetluses (</a:t>
            </a:r>
            <a:r>
              <a:rPr lang="et-EE" dirty="0" err="1" smtClean="0"/>
              <a:t>TsMS</a:t>
            </a:r>
            <a:r>
              <a:rPr lang="et-EE" dirty="0" smtClean="0"/>
              <a:t>) alates 1.01.2013</a:t>
            </a:r>
          </a:p>
          <a:p>
            <a:pPr lvl="0" algn="just"/>
            <a:r>
              <a:rPr lang="et-EE" dirty="0" smtClean="0"/>
              <a:t>Kui võlgnik </a:t>
            </a:r>
            <a:r>
              <a:rPr lang="et-EE" dirty="0"/>
              <a:t>ja avaldaja on kohtule esitanud kirjaliku avalduse võla tasumiseks osade kaupa, võib kohus maksekäsu tegemisega koos kinnitada maksegraafiku võla tasumiseks vastavalt </a:t>
            </a:r>
            <a:r>
              <a:rPr lang="et-EE" dirty="0" err="1"/>
              <a:t>TsMS</a:t>
            </a:r>
            <a:r>
              <a:rPr lang="et-EE" dirty="0"/>
              <a:t> § 489 </a:t>
            </a:r>
            <a:r>
              <a:rPr lang="et-EE" dirty="0" err="1"/>
              <a:t>lg-le</a:t>
            </a:r>
            <a:r>
              <a:rPr lang="et-EE" dirty="0"/>
              <a:t> 2</a:t>
            </a:r>
            <a:r>
              <a:rPr lang="et-EE" baseline="30000" dirty="0"/>
              <a:t>1</a:t>
            </a:r>
            <a:r>
              <a:rPr lang="et-EE" dirty="0"/>
              <a:t>. </a:t>
            </a:r>
          </a:p>
          <a:p>
            <a:endParaRPr lang="et-EE" dirty="0"/>
          </a:p>
        </p:txBody>
      </p:sp>
    </p:spTree>
    <p:extLst>
      <p:ext uri="{BB962C8B-B14F-4D97-AF65-F5344CB8AC3E}">
        <p14:creationId xmlns="" xmlns:p14="http://schemas.microsoft.com/office/powerpoint/2010/main" val="6061023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Miks on olulised KÜ otsused?</a:t>
            </a:r>
            <a:endParaRPr lang="et-EE" dirty="0"/>
          </a:p>
        </p:txBody>
      </p:sp>
      <p:sp>
        <p:nvSpPr>
          <p:cNvPr id="3" name="Sisu kohatäide 2"/>
          <p:cNvSpPr>
            <a:spLocks noGrp="1"/>
          </p:cNvSpPr>
          <p:nvPr>
            <p:ph idx="1"/>
          </p:nvPr>
        </p:nvSpPr>
        <p:spPr/>
        <p:txBody>
          <a:bodyPr>
            <a:normAutofit lnSpcReduction="10000"/>
          </a:bodyPr>
          <a:lstStyle/>
          <a:p>
            <a:pPr algn="just"/>
            <a:r>
              <a:rPr lang="et-EE" dirty="0" smtClean="0"/>
              <a:t>Pöörata tähelepanu otsuste sõnastusele?</a:t>
            </a:r>
          </a:p>
          <a:p>
            <a:pPr algn="just"/>
            <a:r>
              <a:rPr lang="et-EE" dirty="0" smtClean="0"/>
              <a:t>Otsused on aluseks hiljem nõuete tõendamisel.</a:t>
            </a:r>
          </a:p>
          <a:p>
            <a:pPr algn="just"/>
            <a:r>
              <a:rPr lang="et-EE" dirty="0" smtClean="0"/>
              <a:t>Ainuüksi sellest, et korteriühistu esitab oma liikmetele arve majandamiskulude tasumiseks, korteriühistu liikmele kohustusi ei teki.</a:t>
            </a:r>
          </a:p>
          <a:p>
            <a:pPr algn="just"/>
            <a:r>
              <a:rPr lang="et-EE" dirty="0" smtClean="0"/>
              <a:t>Ainuüksi korteriühistu majandusaasta aruande kinnitamine, ei tekita korteriühistu liikmele kohustusi</a:t>
            </a:r>
            <a:endParaRPr lang="et-EE" dirty="0"/>
          </a:p>
        </p:txBody>
      </p:sp>
    </p:spTree>
    <p:extLst>
      <p:ext uri="{BB962C8B-B14F-4D97-AF65-F5344CB8AC3E}">
        <p14:creationId xmlns="" xmlns:p14="http://schemas.microsoft.com/office/powerpoint/2010/main" val="2933081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endParaRPr lang="et-EE"/>
          </a:p>
        </p:txBody>
      </p:sp>
      <p:sp>
        <p:nvSpPr>
          <p:cNvPr id="3" name="Sisu kohatäide 2"/>
          <p:cNvSpPr>
            <a:spLocks noGrp="1"/>
          </p:cNvSpPr>
          <p:nvPr>
            <p:ph idx="1"/>
          </p:nvPr>
        </p:nvSpPr>
        <p:spPr/>
        <p:txBody>
          <a:bodyPr>
            <a:normAutofit lnSpcReduction="10000"/>
          </a:bodyPr>
          <a:lstStyle/>
          <a:p>
            <a:pPr algn="just"/>
            <a:r>
              <a:rPr lang="et-EE" dirty="0" smtClean="0"/>
              <a:t>Millised tagajärjed on üldkoosoleku kokkukutsumise korra rikkumisel?</a:t>
            </a:r>
          </a:p>
          <a:p>
            <a:pPr algn="just"/>
            <a:r>
              <a:rPr lang="et-EE" dirty="0" smtClean="0"/>
              <a:t>Kuidas mõistlik korteriühistu liige pidi aru saama, millised küsimused selle päevakorrapunkti juures võivad otsustamist vajada?</a:t>
            </a:r>
          </a:p>
          <a:p>
            <a:pPr algn="just"/>
            <a:r>
              <a:rPr lang="et-EE" dirty="0" smtClean="0"/>
              <a:t>Kas üldkoosoleku poolt vastuvõetud seadusega vastuolus olev üldkoosoleku otsus on kehtiv?</a:t>
            </a:r>
            <a:endParaRPr lang="et-EE" dirty="0"/>
          </a:p>
        </p:txBody>
      </p:sp>
    </p:spTree>
    <p:extLst>
      <p:ext uri="{BB962C8B-B14F-4D97-AF65-F5344CB8AC3E}">
        <p14:creationId xmlns="" xmlns:p14="http://schemas.microsoft.com/office/powerpoint/2010/main" val="20212413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Tõendamine kohtus</a:t>
            </a:r>
            <a:endParaRPr lang="et-EE" dirty="0"/>
          </a:p>
        </p:txBody>
      </p:sp>
      <p:sp>
        <p:nvSpPr>
          <p:cNvPr id="3" name="Sisu kohatäide 2"/>
          <p:cNvSpPr>
            <a:spLocks noGrp="1"/>
          </p:cNvSpPr>
          <p:nvPr>
            <p:ph idx="1"/>
          </p:nvPr>
        </p:nvSpPr>
        <p:spPr/>
        <p:txBody>
          <a:bodyPr>
            <a:normAutofit fontScale="92500"/>
          </a:bodyPr>
          <a:lstStyle/>
          <a:p>
            <a:pPr algn="just"/>
            <a:r>
              <a:rPr lang="et-EE" dirty="0" err="1" smtClean="0"/>
              <a:t>TsMS</a:t>
            </a:r>
            <a:r>
              <a:rPr lang="et-EE" dirty="0" smtClean="0"/>
              <a:t> § 230 lg 1 järgi peab hagimenetluses üldjuhul kumbki pool tõendama neid asjaolusid, millele tuginevad tema nõuded ja vastuväited.</a:t>
            </a:r>
          </a:p>
          <a:p>
            <a:pPr algn="just"/>
            <a:r>
              <a:rPr lang="et-EE" dirty="0" smtClean="0"/>
              <a:t>Kostjad võivad kasutada hagi vastu kaitsena vastuväiteid omapoolseid tõendeid esitamata seni, kuni hageja tõendeid ei esita.</a:t>
            </a:r>
          </a:p>
          <a:p>
            <a:pPr algn="just"/>
            <a:r>
              <a:rPr lang="et-EE" dirty="0" smtClean="0"/>
              <a:t>Kui hageja esitab tõendid asjaolu tõendamiseks, siis on ka kostjatel kohustus oma vastuväiteid omakorda tõendada.</a:t>
            </a:r>
            <a:endParaRPr lang="et-EE" dirty="0"/>
          </a:p>
        </p:txBody>
      </p:sp>
    </p:spTree>
    <p:extLst>
      <p:ext uri="{BB962C8B-B14F-4D97-AF65-F5344CB8AC3E}">
        <p14:creationId xmlns="" xmlns:p14="http://schemas.microsoft.com/office/powerpoint/2010/main" val="1592057964"/>
      </p:ext>
    </p:extLst>
  </p:cSld>
  <p:clrMapOvr>
    <a:masterClrMapping/>
  </p:clrMapOvr>
</p:sld>
</file>

<file path=ppt/theme/theme1.xml><?xml version="1.0" encoding="utf-8"?>
<a:theme xmlns:a="http://schemas.openxmlformats.org/drawingml/2006/main" name="Tarkvarakomplekti Office kujundu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695</TotalTime>
  <Words>677</Words>
  <Application>Microsoft Office PowerPoint</Application>
  <PresentationFormat>Ekraaniseanss (4:3)</PresentationFormat>
  <Paragraphs>48</Paragraphs>
  <Slides>17</Slides>
  <Notes>0</Notes>
  <HiddenSlides>0</HiddenSlides>
  <MMClips>0</MMClips>
  <ScaleCrop>false</ScaleCrop>
  <HeadingPairs>
    <vt:vector size="4" baseType="variant">
      <vt:variant>
        <vt:lpstr>Kujundus</vt:lpstr>
      </vt:variant>
      <vt:variant>
        <vt:i4>1</vt:i4>
      </vt:variant>
      <vt:variant>
        <vt:lpstr>Slaiditiitlid</vt:lpstr>
      </vt:variant>
      <vt:variant>
        <vt:i4>17</vt:i4>
      </vt:variant>
    </vt:vector>
  </HeadingPairs>
  <TitlesOfParts>
    <vt:vector size="18" baseType="lpstr">
      <vt:lpstr>Tarkvarakomplekti Office kujundus</vt:lpstr>
      <vt:lpstr>Menetlus kohtus – MIS seal juhtub?   Eveli Vavrenjuk Tartu          Tartu Maakohtu kohtunik 05.10.2013 </vt:lpstr>
      <vt:lpstr>Slaid 2</vt:lpstr>
      <vt:lpstr>Kui suured on kulud erinevate menetluste korral?</vt:lpstr>
      <vt:lpstr>Mis on maksekäsu kiirmenetlus</vt:lpstr>
      <vt:lpstr> </vt:lpstr>
      <vt:lpstr>Maksekäsk tunnustatud nõude osas</vt:lpstr>
      <vt:lpstr>Miks on olulised KÜ otsused?</vt:lpstr>
      <vt:lpstr>Slaid 8</vt:lpstr>
      <vt:lpstr>Tõendamine kohtus</vt:lpstr>
      <vt:lpstr>Korteriomanike kokkulepe ja korteriomanike üldkoosoleku otsused.</vt:lpstr>
      <vt:lpstr>Slaid 11</vt:lpstr>
      <vt:lpstr>Slaid 12</vt:lpstr>
      <vt:lpstr>Slaid 13</vt:lpstr>
      <vt:lpstr>Slaid 14</vt:lpstr>
      <vt:lpstr>Slaid 15</vt:lpstr>
      <vt:lpstr>Slaid 16</vt:lpstr>
      <vt:lpstr>Slaid 17</vt:lpstr>
    </vt:vector>
  </TitlesOfParts>
  <Company>JUSTMIN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Menetlus kohtus – MIS seal juhtub?   Eveli Vavrenjuk Tartu Maakohtu kohtunik 23.10.2012</dc:title>
  <dc:creator>Eveli Vavrenjuk</dc:creator>
  <cp:lastModifiedBy>Mark</cp:lastModifiedBy>
  <cp:revision>28</cp:revision>
  <cp:lastPrinted>2013-10-04T13:18:14Z</cp:lastPrinted>
  <dcterms:created xsi:type="dcterms:W3CDTF">2013-10-01T13:30:15Z</dcterms:created>
  <dcterms:modified xsi:type="dcterms:W3CDTF">2013-10-05T06:05:44Z</dcterms:modified>
</cp:coreProperties>
</file>