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59" r:id="rId7"/>
    <p:sldId id="273" r:id="rId8"/>
    <p:sldId id="266" r:id="rId9"/>
    <p:sldId id="276" r:id="rId10"/>
    <p:sldId id="262" r:id="rId11"/>
    <p:sldId id="267" r:id="rId12"/>
    <p:sldId id="263" r:id="rId13"/>
    <p:sldId id="270" r:id="rId14"/>
    <p:sldId id="264" r:id="rId15"/>
    <p:sldId id="265" r:id="rId16"/>
    <p:sldId id="274" r:id="rId17"/>
    <p:sldId id="275" r:id="rId18"/>
    <p:sldId id="269" r:id="rId19"/>
  </p:sldIdLst>
  <p:sldSz cx="9144000" cy="6858000" type="screen4x3"/>
  <p:notesSz cx="6858000" cy="9144000"/>
  <p:defaultTextStyle>
    <a:defPPr>
      <a:defRPr lang="et-E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ke.murumets" initials="v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7700"/>
    <a:srgbClr val="003035"/>
    <a:srgbClr val="336699"/>
    <a:srgbClr val="006699"/>
    <a:srgbClr val="ECE8D6"/>
    <a:srgbClr val="BCD0A2"/>
    <a:srgbClr val="E7FCD4"/>
    <a:srgbClr val="EEF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fld id="{7E4A94D0-EAD8-4445-B0B0-4EAF0AA07AF4}" type="slidenum">
              <a:rPr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11582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noProof="1" smtClean="0"/>
              <a:t>Click to edit Master text styles</a:t>
            </a:r>
          </a:p>
          <a:p>
            <a:pPr lvl="1"/>
            <a:r>
              <a:rPr lang="et-EE" noProof="1" smtClean="0"/>
              <a:t>Second level</a:t>
            </a:r>
          </a:p>
          <a:p>
            <a:pPr lvl="2"/>
            <a:r>
              <a:rPr lang="et-EE" noProof="1" smtClean="0"/>
              <a:t>Third level</a:t>
            </a:r>
          </a:p>
          <a:p>
            <a:pPr lvl="3"/>
            <a:r>
              <a:rPr lang="et-EE" noProof="1" smtClean="0"/>
              <a:t>Fourth level</a:t>
            </a:r>
          </a:p>
          <a:p>
            <a:pPr lvl="4"/>
            <a:r>
              <a:rPr lang="et-EE" noProof="1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fld id="{46A2A668-C181-4A5F-83ED-8948DE767A4F}" type="slidenum">
              <a:rPr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71208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F8EB-BBF7-4595-8A81-ADB4EBAFF996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99CC9-7266-4D45-8D4C-F85323CC3CAE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98351-46A3-467A-A93E-54CE97CBE839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3AEF6-31D2-469E-92CE-86949E9F9230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1FAFE-AA72-46E2-A0BC-686FB0CA020F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EB9A0-002B-41F1-A1A7-1625B96B3B86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32F3D-A6ED-4556-B5A6-99E632CA46A0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2987A-12F0-478C-9657-DC5DBC41A245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DEA0B-5799-4807-8ED7-9AD2CCDA48DD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8E47-134F-4A48-BE7A-658E0F56C99F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85A9C-EBB7-4EBF-BBBD-04C3CE2E43A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FB8D-B02C-46B2-B707-D79539107EA7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91312-568C-4550-871F-7CF065AA43E1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6528E-2A54-4AC4-B81B-5025A3AA9FB2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6BB6-E511-487A-8EF3-A6DCAFDAACEE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A20C-3F8E-4A14-8F3C-668690B55929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C840D-2B3E-465B-8D61-F588419F5D28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F3137-0AE8-464A-960E-0C962FD3EF3B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D224B-DBBD-42AA-BF44-48A241945C66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6A19E-01FE-4E95-8D1C-5F42DD8EB53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5CF7F-D0E4-4D13-A033-FE13B831358D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t-EE" noProof="0" smtClean="0"/>
              <a:t>Pildi lisamiseks klõpsake ikooni</a:t>
            </a:r>
            <a:endParaRPr lang="et-EE" noProof="0" smtClean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9733E-3079-4307-9604-556D8478FE65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noProof="1" smtClean="0"/>
              <a:t>Muutke tiitli laadi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noProof="1" smtClean="0"/>
              <a:t>Muutke teksti laade</a:t>
            </a:r>
          </a:p>
          <a:p>
            <a:pPr lvl="1"/>
            <a:r>
              <a:rPr lang="et-EE" noProof="1" smtClean="0"/>
              <a:t>Teine tase</a:t>
            </a:r>
          </a:p>
          <a:p>
            <a:pPr lvl="2"/>
            <a:r>
              <a:rPr lang="et-EE" noProof="1" smtClean="0"/>
              <a:t>Kolmas tase</a:t>
            </a:r>
          </a:p>
          <a:p>
            <a:pPr lvl="3"/>
            <a:r>
              <a:rPr lang="et-EE" noProof="1" smtClean="0"/>
              <a:t>Neljas tase</a:t>
            </a:r>
          </a:p>
          <a:p>
            <a:pPr lvl="4"/>
            <a:r>
              <a:rPr lang="et-EE" noProof="1" smtClean="0"/>
              <a:t>Viies tase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noProof="1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noProof="1"/>
            </a:lvl1pPr>
          </a:lstStyle>
          <a:p>
            <a:pPr>
              <a:defRPr/>
            </a:pPr>
            <a:fld id="{7D583891-9461-4332-8DED-8F29D6048881}" type="slidenum">
              <a:rPr/>
              <a:pPr>
                <a:defRPr/>
              </a:pPr>
              <a:t>‹#›</a:t>
            </a:fld>
            <a:endParaRPr lang="et-EE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6642100"/>
            <a:ext cx="3995738" cy="215900"/>
          </a:xfrm>
          <a:prstGeom prst="rect">
            <a:avLst/>
          </a:prstGeom>
          <a:solidFill>
            <a:srgbClr val="003035"/>
          </a:solidFill>
          <a:ln w="9525">
            <a:solidFill>
              <a:srgbClr val="0030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8964613" y="260350"/>
            <a:ext cx="179387" cy="2881313"/>
          </a:xfrm>
          <a:prstGeom prst="rect">
            <a:avLst/>
          </a:prstGeom>
          <a:solidFill>
            <a:srgbClr val="917700"/>
          </a:solidFill>
          <a:ln w="9525">
            <a:solidFill>
              <a:srgbClr val="9177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6642100"/>
            <a:ext cx="3995738" cy="215900"/>
          </a:xfrm>
          <a:prstGeom prst="rect">
            <a:avLst/>
          </a:prstGeom>
          <a:solidFill>
            <a:srgbClr val="003035"/>
          </a:solidFill>
          <a:ln w="9525">
            <a:solidFill>
              <a:srgbClr val="0030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8964613" y="260350"/>
            <a:ext cx="179387" cy="2881313"/>
          </a:xfrm>
          <a:prstGeom prst="rect">
            <a:avLst/>
          </a:prstGeom>
          <a:solidFill>
            <a:srgbClr val="917700"/>
          </a:solidFill>
          <a:ln w="9525">
            <a:solidFill>
              <a:srgbClr val="9177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/>
          </a:p>
        </p:txBody>
      </p:sp>
      <p:pic>
        <p:nvPicPr>
          <p:cNvPr id="13323" name="Picture 12" descr="JustminVarv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27100" y="6021388"/>
            <a:ext cx="3455988" cy="593725"/>
          </a:xfrm>
          <a:prstGeom prst="rect">
            <a:avLst/>
          </a:prstGeom>
          <a:solidFill>
            <a:srgbClr val="ECE8D6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274638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noProof="1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noProof="1" smtClean="0"/>
              <a:t>Click to edit Master text styles</a:t>
            </a:r>
          </a:p>
          <a:p>
            <a:pPr lvl="1"/>
            <a:r>
              <a:rPr lang="et-EE" noProof="1" smtClean="0"/>
              <a:t>Second level</a:t>
            </a:r>
          </a:p>
          <a:p>
            <a:pPr lvl="2"/>
            <a:r>
              <a:rPr lang="et-EE" noProof="1" smtClean="0"/>
              <a:t>Third level</a:t>
            </a:r>
          </a:p>
          <a:p>
            <a:pPr lvl="3"/>
            <a:r>
              <a:rPr lang="et-EE" noProof="1" smtClean="0"/>
              <a:t>Fourth level</a:t>
            </a:r>
          </a:p>
          <a:p>
            <a:pPr lvl="4"/>
            <a:r>
              <a:rPr lang="et-EE" noProof="1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noProof="1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noProof="1"/>
            </a:lvl1pPr>
          </a:lstStyle>
          <a:p>
            <a:pPr>
              <a:defRPr/>
            </a:pPr>
            <a:fld id="{936BC540-1CC8-4311-B92C-AD0205F41424}" type="slidenum">
              <a:rPr/>
              <a:pPr>
                <a:defRPr/>
              </a:pPr>
              <a:t>‹#›</a:t>
            </a:fld>
            <a:endParaRPr lang="et-EE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6642100"/>
            <a:ext cx="3995738" cy="215900"/>
          </a:xfrm>
          <a:prstGeom prst="rect">
            <a:avLst/>
          </a:prstGeom>
          <a:solidFill>
            <a:srgbClr val="003035"/>
          </a:solidFill>
          <a:ln w="9525">
            <a:solidFill>
              <a:srgbClr val="0030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8964613" y="260350"/>
            <a:ext cx="179387" cy="2881313"/>
          </a:xfrm>
          <a:prstGeom prst="rect">
            <a:avLst/>
          </a:prstGeom>
          <a:solidFill>
            <a:srgbClr val="917700"/>
          </a:solidFill>
          <a:ln w="9525">
            <a:solidFill>
              <a:srgbClr val="9177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250825" y="333375"/>
          <a:ext cx="7683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hoto Editori foto" r:id="rId14" imgW="2591162" imgH="2666667" progId="">
                  <p:embed/>
                </p:oleObj>
              </mc:Choice>
              <mc:Fallback>
                <p:oleObj name="Photo Editori foto" r:id="rId14" imgW="2591162" imgH="2666667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33375"/>
                        <a:ext cx="7683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685800" y="1988840"/>
            <a:ext cx="7772400" cy="2520279"/>
          </a:xfrm>
        </p:spPr>
        <p:txBody>
          <a:bodyPr/>
          <a:lstStyle/>
          <a:p>
            <a:pPr eaLnBrk="1" hangingPunct="1"/>
            <a:r>
              <a:rPr lang="et-EE" sz="4000" dirty="0" smtClean="0"/>
              <a:t>Korteriomandi- </a:t>
            </a:r>
            <a:r>
              <a:rPr lang="et-EE" sz="4000" dirty="0" smtClean="0"/>
              <a:t>ja korteriühistuseaduse </a:t>
            </a:r>
            <a:r>
              <a:rPr lang="et-EE" sz="4000" dirty="0" smtClean="0"/>
              <a:t>eelnõu – mida toob see olemasolevatele korteriühistutele?</a:t>
            </a:r>
            <a:endParaRPr lang="et-EE" sz="4000" dirty="0" smtClean="0"/>
          </a:p>
        </p:txBody>
      </p:sp>
      <p:sp>
        <p:nvSpPr>
          <p:cNvPr id="25603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pPr eaLnBrk="1" hangingPunct="1"/>
            <a:r>
              <a:rPr lang="et-EE" dirty="0" smtClean="0"/>
              <a:t>Vaike Murumets</a:t>
            </a:r>
            <a:endParaRPr lang="et-EE" dirty="0" smtClean="0"/>
          </a:p>
          <a:p>
            <a:pPr eaLnBrk="1" hangingPunct="1"/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500" dirty="0" smtClean="0"/>
              <a:t>Eelnõus pakutud lahendused II</a:t>
            </a:r>
            <a:endParaRPr lang="et-EE" sz="35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t-EE" sz="2800" dirty="0" smtClean="0"/>
              <a:t>Ehitise kaasomaniku vastutus – korteriomaniku vastutus ei ole enam otsene ja solidaarne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800" dirty="0" smtClean="0"/>
              <a:t>Purikakahju ohver peab esitama oma nõude korteriühistu vastu</a:t>
            </a:r>
            <a:endParaRPr lang="et-EE" sz="2800" dirty="0"/>
          </a:p>
          <a:p>
            <a:pPr marL="514350" indent="-514350">
              <a:buFont typeface="+mj-lt"/>
              <a:buAutoNum type="arabicPeriod"/>
            </a:pPr>
            <a:r>
              <a:rPr lang="et-EE" sz="2800" dirty="0" smtClean="0"/>
              <a:t>Majanduslikult tähendab see korteriomaniku osavastust ehk vastutust vastavalt oma kaasomandiosa suurusele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Eelnõus pakutud lahendused III</a:t>
            </a: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600" dirty="0" smtClean="0"/>
              <a:t>Majandamiskulude nõude realiseerimine</a:t>
            </a:r>
          </a:p>
          <a:p>
            <a:pPr lvl="1"/>
            <a:r>
              <a:rPr lang="et-EE" sz="3200" dirty="0" smtClean="0"/>
              <a:t>KÜ pandiõigus annab KÜ-le eelise kõigi pandipidajate ees, hüpoteek ei takista KÜ nõude realiseerimist</a:t>
            </a:r>
          </a:p>
          <a:p>
            <a:pPr lvl="1"/>
            <a:r>
              <a:rPr lang="et-EE" sz="3200" dirty="0" smtClean="0"/>
              <a:t>Täite- ja pankrotimenetluses KÜ võlg ostjale üle ei lähe, KÜ nõue täidetakse pandi ulatuses eelisjärjekorras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8523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Uue seaduse rakendamine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Kaks aastat enne seaduse jõustumist algab korteriomandite ja korteriühistute sidumine registrites</a:t>
            </a:r>
          </a:p>
          <a:p>
            <a:r>
              <a:rPr lang="et-EE" dirty="0" smtClean="0"/>
              <a:t>Kui teadet ei tule, siis tuleb ise reageerida</a:t>
            </a:r>
          </a:p>
          <a:p>
            <a:r>
              <a:rPr lang="et-EE" dirty="0" smtClean="0"/>
              <a:t>Senine nimi jääb alles</a:t>
            </a:r>
          </a:p>
          <a:p>
            <a:r>
              <a:rPr lang="et-EE" dirty="0" smtClean="0"/>
              <a:t>Põhikiri jääb alles</a:t>
            </a:r>
          </a:p>
          <a:p>
            <a:r>
              <a:rPr lang="et-EE" dirty="0" smtClean="0"/>
              <a:t>Mitme kinnisasja ühistud otsustavad, kuidas jätkata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27370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Tänan!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Eelnõu </a:t>
            </a:r>
            <a:r>
              <a:rPr lang="et-EE" dirty="0" smtClean="0"/>
              <a:t>462 SE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VV </a:t>
            </a:r>
            <a:r>
              <a:rPr lang="et-EE" dirty="0" smtClean="0"/>
              <a:t>heaks kiidetud </a:t>
            </a:r>
            <a:r>
              <a:rPr lang="et-EE" dirty="0" smtClean="0"/>
              <a:t>04.07.2013</a:t>
            </a:r>
          </a:p>
          <a:p>
            <a:r>
              <a:rPr lang="et-EE" dirty="0" smtClean="0"/>
              <a:t>I lugemine Riigikogus 15.10.2013</a:t>
            </a:r>
            <a:endParaRPr lang="et-EE" dirty="0" smtClean="0"/>
          </a:p>
          <a:p>
            <a:r>
              <a:rPr lang="et-EE" dirty="0" smtClean="0"/>
              <a:t>Seaduse jõustumine:</a:t>
            </a:r>
          </a:p>
          <a:p>
            <a:pPr lvl="1"/>
            <a:r>
              <a:rPr lang="et-EE" dirty="0" smtClean="0"/>
              <a:t>alates 01.01.2018</a:t>
            </a:r>
          </a:p>
          <a:p>
            <a:pPr lvl="1"/>
            <a:r>
              <a:rPr lang="et-EE" dirty="0" smtClean="0"/>
              <a:t>rakenduslikud muudatused alates 01.01.2016</a:t>
            </a:r>
          </a:p>
          <a:p>
            <a:pPr lvl="1"/>
            <a:r>
              <a:rPr lang="et-EE" dirty="0" smtClean="0"/>
              <a:t>osa muudatusi jõustub üldises korras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199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korteriomand</a:t>
            </a:r>
            <a:r>
              <a:rPr lang="et-EE" dirty="0" smtClean="0"/>
              <a:t>? I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Kinnisasja kaasomanike kokkulepe selle kohta, et igaühel neist on kaasomandis hoone ühele osale – korterile – ainuõigus </a:t>
            </a:r>
          </a:p>
          <a:p>
            <a:r>
              <a:rPr lang="et-EE" dirty="0" smtClean="0"/>
              <a:t>Korteriomand algab kaasomandist ja kaasomandit on vaja ühiselt majandada </a:t>
            </a:r>
            <a:endParaRPr lang="et-EE" dirty="0" smtClean="0"/>
          </a:p>
          <a:p>
            <a:r>
              <a:rPr lang="et-EE" dirty="0" smtClean="0"/>
              <a:t>Korteriomand ≠ 9-kordne paneelmaja!</a:t>
            </a:r>
          </a:p>
          <a:p>
            <a:r>
              <a:rPr lang="et-EE" dirty="0" smtClean="0"/>
              <a:t>Paarismajast kuni Viru keskuseni</a:t>
            </a: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korteriomand? II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Majandamise vorme on täna kaks:</a:t>
            </a:r>
          </a:p>
          <a:p>
            <a:pPr lvl="1"/>
            <a:r>
              <a:rPr lang="et-EE" dirty="0"/>
              <a:t>korteriomanike ühisus (KOS)</a:t>
            </a:r>
          </a:p>
          <a:p>
            <a:pPr lvl="1"/>
            <a:r>
              <a:rPr lang="et-EE" dirty="0"/>
              <a:t>korteriühistu (KÜS </a:t>
            </a:r>
            <a:r>
              <a:rPr lang="et-EE" dirty="0" smtClean="0"/>
              <a:t>(+MTÜS) </a:t>
            </a:r>
            <a:r>
              <a:rPr lang="et-EE" dirty="0" smtClean="0">
                <a:solidFill>
                  <a:srgbClr val="FF0000"/>
                </a:solidFill>
              </a:rPr>
              <a:t>+ </a:t>
            </a:r>
            <a:r>
              <a:rPr lang="et-EE" dirty="0">
                <a:solidFill>
                  <a:srgbClr val="FF0000"/>
                </a:solidFill>
              </a:rPr>
              <a:t>KOS</a:t>
            </a:r>
            <a:r>
              <a:rPr lang="et-EE" dirty="0"/>
              <a:t>)</a:t>
            </a:r>
          </a:p>
          <a:p>
            <a:r>
              <a:rPr lang="et-EE" dirty="0"/>
              <a:t>Ka korteriühistu olemasolul tuleb arvestada KOSiga</a:t>
            </a:r>
            <a:r>
              <a:rPr lang="et-EE" dirty="0" smtClean="0"/>
              <a:t>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6769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056438" cy="1066800"/>
          </a:xfrm>
        </p:spPr>
        <p:txBody>
          <a:bodyPr/>
          <a:lstStyle/>
          <a:p>
            <a:pPr eaLnBrk="1" hangingPunct="1"/>
            <a:r>
              <a:rPr lang="et-EE" sz="3500" dirty="0" smtClean="0"/>
              <a:t>Probleemid 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91512" cy="4421188"/>
          </a:xfrm>
        </p:spPr>
        <p:txBody>
          <a:bodyPr/>
          <a:lstStyle/>
          <a:p>
            <a:pPr marL="514350" indent="-514350" eaLnBrk="1" hangingPunct="1"/>
            <a:r>
              <a:rPr lang="et-EE" sz="2200" b="1" dirty="0" smtClean="0"/>
              <a:t>Seaduste paljusus.</a:t>
            </a:r>
            <a:r>
              <a:rPr lang="et-EE" sz="2200" dirty="0" smtClean="0"/>
              <a:t> Kas parkimiskohtade kasutamist reguleerib KOS või KÜS? Selle üle vaieldi läbi kolme kohtuastme ja jõuti järeldusele, et KOS, st parkimiskohtade jagamiseks on vajalik kõigi korteriomanike nõusolek (3-2-1-151-10) </a:t>
            </a:r>
          </a:p>
          <a:p>
            <a:pPr marL="514350" indent="-514350" eaLnBrk="1" hangingPunct="1"/>
            <a:r>
              <a:rPr lang="et-EE" sz="2200" b="1" dirty="0"/>
              <a:t>Ebaselgus </a:t>
            </a:r>
            <a:r>
              <a:rPr lang="et-EE" sz="2200" b="1" dirty="0" smtClean="0"/>
              <a:t>majandamise vormi osas:</a:t>
            </a:r>
            <a:endParaRPr lang="et-EE" sz="2200" b="1" dirty="0"/>
          </a:p>
          <a:p>
            <a:pPr marL="914400" lvl="1" indent="-514350" eaLnBrk="1" hangingPunct="1"/>
            <a:r>
              <a:rPr lang="et-EE" sz="1800" dirty="0" smtClean="0"/>
              <a:t>Kas majas on ühisus või ühistu? </a:t>
            </a:r>
          </a:p>
          <a:p>
            <a:pPr marL="914400" lvl="1" indent="-514350" eaLnBrk="1" hangingPunct="1"/>
            <a:r>
              <a:rPr lang="et-EE" sz="1800" dirty="0" smtClean="0"/>
              <a:t>Kes </a:t>
            </a:r>
            <a:r>
              <a:rPr lang="et-EE" sz="1800" dirty="0"/>
              <a:t>ja mis ajast on ühisuse valitseja?</a:t>
            </a:r>
          </a:p>
          <a:p>
            <a:pPr marL="514350" indent="-514350" eaLnBrk="1" hangingPunct="1"/>
            <a:r>
              <a:rPr lang="et-EE" sz="2200" b="1" dirty="0" smtClean="0"/>
              <a:t>Korteriomanike ühisus kui õigussubjekt. </a:t>
            </a:r>
            <a:r>
              <a:rPr lang="et-EE" sz="2200" dirty="0" smtClean="0"/>
              <a:t>Korteriomanike ühisus soovib oma maja katust remontida. Kellega peaks ehitaja sõlmima lepingu, kas ühisuse või valitsejaga?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Probleemid</a:t>
            </a:r>
            <a:r>
              <a:rPr lang="et-EE" sz="3600" dirty="0"/>
              <a:t> </a:t>
            </a:r>
            <a:r>
              <a:rPr lang="et-EE" sz="3600" dirty="0" smtClean="0"/>
              <a:t>II</a:t>
            </a: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t-EE" sz="2800" dirty="0" smtClean="0"/>
              <a:t>Ehitise kaasomaniku vastutus. </a:t>
            </a:r>
          </a:p>
          <a:p>
            <a:pPr algn="just"/>
            <a:r>
              <a:rPr lang="et-EE" sz="2800" dirty="0" smtClean="0"/>
              <a:t>Sulailmaga maja räästasse tekkinud purikas kukub alla ja vigastab tänaval jalutanud inimest. </a:t>
            </a:r>
          </a:p>
          <a:p>
            <a:pPr algn="just"/>
            <a:r>
              <a:rPr lang="et-EE" sz="2800" dirty="0" smtClean="0"/>
              <a:t>Kannatanu võib välja valida ühe korteriomaniku (näiteks pensionäri, kelle korter ei ole koormatud hüpoteegiga) ja esitada kogu nõude tema vastu. </a:t>
            </a:r>
          </a:p>
          <a:p>
            <a:pPr algn="just"/>
            <a:r>
              <a:rPr lang="et-EE" sz="2800" dirty="0" smtClean="0"/>
              <a:t>See korteriomanik saab hiljem omakorda teiste korteriomanike käest nende osa välja nõuda.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500" dirty="0" smtClean="0"/>
              <a:t>Probleemid III</a:t>
            </a:r>
            <a:endParaRPr lang="et-EE" sz="35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t-EE" sz="2800" dirty="0" smtClean="0"/>
              <a:t>Majandamiskulude nõude realiseerimine</a:t>
            </a:r>
          </a:p>
          <a:p>
            <a:pPr marL="914400" lvl="1" indent="-514350"/>
            <a:r>
              <a:rPr lang="et-EE" sz="2400" dirty="0" smtClean="0"/>
              <a:t>Täitemenetlus korteriomaniku vastu ebaõnnestub, sest korteriomand on koormatud hüpoteegiga ja hüpoteegipidaja ei ühine täitemenetlusega.</a:t>
            </a:r>
          </a:p>
          <a:p>
            <a:pPr marL="914400" lvl="1" indent="-514350"/>
            <a:r>
              <a:rPr lang="et-EE" sz="2400" dirty="0" smtClean="0"/>
              <a:t>KÜ võlg läheb üle korteriomandi ostjale ka täitemenetluses, kui võla suurus on ostjale teada. Probleem – korteriühistu juhatuse liige teatab täiturile alusetust nõudest ja korteriühistu peab hüvitama tekitatud kahju nii ostjale, hüpoteegipidajale kui endisele korteriomanikule (3-2-1-192-12).</a:t>
            </a:r>
          </a:p>
          <a:p>
            <a:pPr marL="514350" indent="-514350">
              <a:buFont typeface="+mj-lt"/>
              <a:buAutoNum type="arabicPeriod"/>
            </a:pPr>
            <a:endParaRPr lang="et-EE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Kaalutud lahendused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Selgitada paremini kehtivaid seadusi</a:t>
            </a:r>
          </a:p>
          <a:p>
            <a:r>
              <a:rPr lang="et-EE" dirty="0" smtClean="0"/>
              <a:t>Muuta kehtivaid seadusi ja säilitada kaks erinevat majandamise vormi:</a:t>
            </a:r>
          </a:p>
          <a:p>
            <a:pPr lvl="1"/>
            <a:r>
              <a:rPr lang="et-EE" dirty="0" smtClean="0"/>
              <a:t>Ühisus, mis ei ole juriidiline isik ja ühistu</a:t>
            </a:r>
          </a:p>
          <a:p>
            <a:pPr lvl="1"/>
            <a:r>
              <a:rPr lang="et-EE" dirty="0" smtClean="0"/>
              <a:t>Ühisus, mis on ühistust erinev juriidiline isik</a:t>
            </a:r>
          </a:p>
          <a:p>
            <a:r>
              <a:rPr lang="et-EE" dirty="0" smtClean="0"/>
              <a:t>Teha uus seadus:</a:t>
            </a:r>
          </a:p>
          <a:p>
            <a:pPr lvl="1"/>
            <a:r>
              <a:rPr lang="et-EE" dirty="0" smtClean="0"/>
              <a:t>Ühisused kõigis majades</a:t>
            </a:r>
          </a:p>
          <a:p>
            <a:pPr lvl="1"/>
            <a:r>
              <a:rPr lang="et-EE" dirty="0" smtClean="0"/>
              <a:t>Ühistud kõigis majades</a:t>
            </a:r>
          </a:p>
          <a:p>
            <a:pPr lvl="1"/>
            <a:endParaRPr lang="et-EE" dirty="0" smtClean="0"/>
          </a:p>
          <a:p>
            <a:pPr lvl="1"/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500" dirty="0" smtClean="0"/>
              <a:t>Eelnõus pakutud lahendused I</a:t>
            </a:r>
            <a:endParaRPr lang="et-EE" sz="35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t-EE" sz="2400" dirty="0" smtClean="0"/>
              <a:t>Seaduste paljusus – kahe erineva seaduse (KOS, KÜS) asemele luuakse üks, millesse täpsed viited MTÜS kohalduvatele sätetele. </a:t>
            </a:r>
          </a:p>
          <a:p>
            <a:pPr marL="514350" indent="-514350">
              <a:buFontTx/>
              <a:buAutoNum type="arabicPeriod"/>
            </a:pPr>
            <a:r>
              <a:rPr lang="et-EE" sz="2400" dirty="0"/>
              <a:t>Ebaselgus majandamise vormi osas – igas majas, kus on korteriomandid, luuakse automaatselt </a:t>
            </a:r>
            <a:r>
              <a:rPr lang="et-EE" sz="2400" dirty="0" smtClean="0"/>
              <a:t>korteriühistu. Üheselt </a:t>
            </a:r>
            <a:r>
              <a:rPr lang="et-EE" sz="2400" dirty="0"/>
              <a:t>võimalik tuvastada, milline ühistu millist maja valitseb ja kes on liikmed.</a:t>
            </a:r>
          </a:p>
          <a:p>
            <a:pPr marL="514350" indent="-514350">
              <a:buAutoNum type="arabicPeriod"/>
            </a:pPr>
            <a:r>
              <a:rPr lang="et-EE" sz="2400" dirty="0" smtClean="0"/>
              <a:t>Korteriomanike ühisus kui õigussubjekt – kõikide korteriomandite valitsemine toimub ühes vormis – juriidilisest isikust korteriühistu kaudu.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S esitlus 25.09.2013">
  <a:themeElements>
    <a:clrScheme name="JM_PowerPoint_mall_eest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M_PowerPoint_mall_eest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JM_PowerPoint_mall_eest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M_PowerPoint_mall_eest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M_PowerPoint_mall_eest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M_PowerPoint_mall_eest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M_PowerPoint_mall_eest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M_PowerPoint_mall_eest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M_PowerPoint_mall_eest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M_PowerPoint_mall_eest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M_PowerPoint_mall_eest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M_PowerPoint_mall_eest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M_PowerPoint_mall_eest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M_PowerPoint_mall_eest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ntranet" ma:contentTypeID="0x010100424565B0BB484D86B5630E8404EF7C0A00B855599AE8024C989B73F361FAF351E100E36985AD7C9A8742B7239E821CEE9BE4" ma:contentTypeVersion="11" ma:contentTypeDescription="Intraneti tüüpi dokument" ma:contentTypeScope="" ma:versionID="819168cffc6ef7438da7f5b8e501ca68">
  <xsd:schema xmlns:xsd="http://www.w3.org/2001/XMLSchema" xmlns:p="http://schemas.microsoft.com/office/2006/metadata/properties" xmlns:ns2="848f9844-04fc-4bae-aaff-00452b601bca" xmlns:ns3="faadc3f7-933d-4461-a67e-fe157baaa402" xmlns:ns4="7c49c098-4086-4da3-bdb1-0c1b4ec67505" targetNamespace="http://schemas.microsoft.com/office/2006/metadata/properties" ma:root="true" ma:fieldsID="d08a31711ff0a30de2e838f64b422ef1" ns2:_="" ns3:_="" ns4:_="">
    <xsd:import namespace="848f9844-04fc-4bae-aaff-00452b601bca"/>
    <xsd:import namespace="faadc3f7-933d-4461-a67e-fe157baaa402"/>
    <xsd:import namespace="7c49c098-4086-4da3-bdb1-0c1b4ec67505"/>
    <xsd:element name="properties">
      <xsd:complexType>
        <xsd:sequence>
          <xsd:element name="documentManagement">
            <xsd:complexType>
              <xsd:all>
                <xsd:element ref="ns2:recordKeywords" minOccurs="0"/>
                <xsd:element ref="ns3:ebAbsUrl" minOccurs="0"/>
                <xsd:element ref="ns3:sps2001Author" minOccurs="0"/>
                <xsd:element ref="ns3:sps2001Modifier" minOccurs="0"/>
                <xsd:element ref="ns3:sps2001ModifiedDate" minOccurs="0"/>
                <xsd:element ref="ns3:sps2001CreationDate" minOccurs="0"/>
                <xsd:element ref="ns2:sectionOfficialName" minOccurs="0"/>
                <xsd:element ref="ns3:Laiend" minOccurs="0"/>
                <xsd:element ref="ns4:Funktsiooni_x0020_valik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48f9844-04fc-4bae-aaff-00452b601bca" elementFormDefault="qualified">
    <xsd:import namespace="http://schemas.microsoft.com/office/2006/documentManagement/types"/>
    <xsd:element name="recordKeywords" ma:index="8" nillable="true" ma:displayName="Märksõna" ma:hidden="true" ma:list="20128dd3-1360-4568-92f0-c33a522f349e" ma:internalName="recordKeywords" ma:readOnly="false" ma:showField="Title" ma:web="7c49c098-4086-4da3-bdb1-0c1b4ec675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ectionOfficialName" ma:index="15" nillable="true" ma:displayName="Kategooriad" ma:list="4ae452dc-f32c-4a62-89d8-c506875466c1" ma:internalName="sectionOfficialName" ma:readOnly="false" ma:showField="Title" ma:web="7c49c098-4086-4da3-bdb1-0c1b4ec675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aadc3f7-933d-4461-a67e-fe157baaa402" elementFormDefault="qualified">
    <xsd:import namespace="http://schemas.microsoft.com/office/2006/documentManagement/types"/>
    <xsd:element name="ebAbsUrl" ma:index="9" nillable="true" ma:displayName="ebAbsUrl" ma:description="Menetluskihi jaoks." ma:hidden="true" ma:internalName="ebAbsUrl" ma:readOnly="false">
      <xsd:simpleType>
        <xsd:restriction base="dms:Text"/>
      </xsd:simpleType>
    </xsd:element>
    <xsd:element name="sps2001Author" ma:index="10" nillable="true" ma:displayName="Autor (SPS2001)" ma:internalName="sps2001Author">
      <xsd:simpleType>
        <xsd:restriction base="dms:Text"/>
      </xsd:simpleType>
    </xsd:element>
    <xsd:element name="sps2001Modifier" ma:index="11" nillable="true" ma:displayName="Muutja (SPS2001)" ma:internalName="sps2001Modifier">
      <xsd:simpleType>
        <xsd:restriction base="dms:Text"/>
      </xsd:simpleType>
    </xsd:element>
    <xsd:element name="sps2001ModifiedDate" ma:index="12" nillable="true" ma:displayName="Muutmiskuupäev (SPS2001)" ma:format="DateTime" ma:internalName="sps2001ModifiedDate">
      <xsd:simpleType>
        <xsd:restriction base="dms:DateTime"/>
      </xsd:simpleType>
    </xsd:element>
    <xsd:element name="sps2001CreationDate" ma:index="13" nillable="true" ma:displayName="Loomiskuupäev (SPS2001)" ma:format="DateTime" ma:internalName="sps2001CreationDate">
      <xsd:simpleType>
        <xsd:restriction base="dms:DateTime"/>
      </xsd:simpleType>
    </xsd:element>
    <xsd:element name="Laiend" ma:index="16" nillable="true" ma:displayName="Laiend" ma:hidden="true" ma:internalName="Laiend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7c49c098-4086-4da3-bdb1-0c1b4ec67505" elementFormDefault="qualified">
    <xsd:import namespace="http://schemas.microsoft.com/office/2006/documentManagement/types"/>
    <xsd:element name="Funktsiooni_x0020_valik" ma:index="17" nillable="true" ma:displayName="Funktsiooni valik" ma:internalName="Funktsiooni_x0020_valik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axOccurs="1" ma:index="4" ma:displayName="Pealkiri"/>
        <xsd:element ref="dc:subject" minOccurs="0" maxOccurs="1"/>
        <xsd:element ref="dc:description" minOccurs="0" maxOccurs="1" ma:index="14" ma:displayName="Kommentaarid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sps2001CreationDate xmlns="faadc3f7-933d-4461-a67e-fe157baaa402">2006-01-26T10:09:54+00:00</sps2001CreationDate>
    <sps2001Modifier xmlns="faadc3f7-933d-4461-a67e-fe157baaa402" xsi:nil="true"/>
    <sectionOfficialName xmlns="848f9844-04fc-4bae-aaff-00452b601bca"/>
    <Funktsiooni_x0020_valik xmlns="7c49c098-4086-4da3-bdb1-0c1b4ec67505" xsi:nil="true"/>
    <recordKeywords xmlns="848f9844-04fc-4bae-aaff-00452b601bca">
      <Value xmlns="848f9844-04fc-4bae-aaff-00452b601bca">46</Value>
    </recordKeywords>
    <ebAbsUrl xmlns="faadc3f7-933d-4461-a67e-fe157baaa402">3102</ebAbsUrl>
    <Laiend xmlns="faadc3f7-933d-4461-a67e-fe157baaa402" xsi:nil="true"/>
    <sps2001Author xmlns="faadc3f7-933d-4461-a67e-fe157baaa402" xsi:nil="true"/>
    <sps2001ModifiedDate xmlns="faadc3f7-933d-4461-a67e-fe157baaa402">2006-01-26T11:18:15+00:00</sps2001ModifiedDate>
  </documentManagement>
</p:properties>
</file>

<file path=customXml/itemProps1.xml><?xml version="1.0" encoding="utf-8"?>
<ds:datastoreItem xmlns:ds="http://schemas.openxmlformats.org/officeDocument/2006/customXml" ds:itemID="{1638145A-EC3C-4CE8-80BA-7C8EC9D43E7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25E0F0D-F099-4725-8927-06F3E7458D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E9200-E371-4E88-AC25-BA374C34F5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8f9844-04fc-4bae-aaff-00452b601bca"/>
    <ds:schemaRef ds:uri="faadc3f7-933d-4461-a67e-fe157baaa402"/>
    <ds:schemaRef ds:uri="7c49c098-4086-4da3-bdb1-0c1b4ec6750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02595E2B-ABC2-427E-827E-227D083EA40E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7c49c098-4086-4da3-bdb1-0c1b4ec67505"/>
    <ds:schemaRef ds:uri="http://schemas.openxmlformats.org/package/2006/metadata/core-properties"/>
    <ds:schemaRef ds:uri="http://www.w3.org/XML/1998/namespace"/>
    <ds:schemaRef ds:uri="faadc3f7-933d-4461-a67e-fe157baaa402"/>
    <ds:schemaRef ds:uri="848f9844-04fc-4bae-aaff-00452b601bca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KOS esitlus 25.09.2013</Template>
  <TotalTime>21</TotalTime>
  <Words>538</Words>
  <Application>Microsoft Office PowerPoint</Application>
  <PresentationFormat>Ekraaniseanss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Kujundus</vt:lpstr>
      </vt:variant>
      <vt:variant>
        <vt:i4>2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6" baseType="lpstr">
      <vt:lpstr>KOS esitlus 25.09.2013</vt:lpstr>
      <vt:lpstr>Custom Design</vt:lpstr>
      <vt:lpstr>Photo Editori foto</vt:lpstr>
      <vt:lpstr>Korteriomandi- ja korteriühistuseaduse eelnõu – mida toob see olemasolevatele korteriühistutele?</vt:lpstr>
      <vt:lpstr>Eelnõu 462 SE</vt:lpstr>
      <vt:lpstr>Mis on korteriomand? I</vt:lpstr>
      <vt:lpstr>Mis on korteriomand? II</vt:lpstr>
      <vt:lpstr>Probleemid I</vt:lpstr>
      <vt:lpstr>Probleemid II</vt:lpstr>
      <vt:lpstr>Probleemid III</vt:lpstr>
      <vt:lpstr>Kaalutud lahendused</vt:lpstr>
      <vt:lpstr>Eelnõus pakutud lahendused I</vt:lpstr>
      <vt:lpstr>Eelnõus pakutud lahendused II</vt:lpstr>
      <vt:lpstr>Eelnõus pakutud lahendused III</vt:lpstr>
      <vt:lpstr>Uue seaduse rakendamine</vt:lpstr>
      <vt:lpstr>Tänan!</vt:lpstr>
    </vt:vector>
  </TitlesOfParts>
  <Company>JUSTMIN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Korteriomandi- ja korteriühistuseaduse eelnõu 462 SE</dc:title>
  <dc:creator>Vaike Murumets</dc:creator>
  <cp:keywords>plank slaidipõhi powerpoint template</cp:keywords>
  <dc:description>PowerPoint'i kujundusmall eestikeelsete slaidide tegemiseks</dc:description>
  <cp:lastModifiedBy>Vaike Murumets</cp:lastModifiedBy>
  <cp:revision>4</cp:revision>
  <dcterms:created xsi:type="dcterms:W3CDTF">2013-10-04T20:21:12Z</dcterms:created>
  <dcterms:modified xsi:type="dcterms:W3CDTF">2013-10-04T20:42:58Z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0x010100424565B0BB484D86B5630E8404EF7C0A00B855599AE8024C989B73F361FAF351E1</vt:lpwstr>
  </property>
</Properties>
</file>